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6" r:id="rId2"/>
    <p:sldId id="271" r:id="rId3"/>
    <p:sldId id="308" r:id="rId4"/>
    <p:sldId id="307" r:id="rId5"/>
    <p:sldId id="274" r:id="rId6"/>
    <p:sldId id="272" r:id="rId7"/>
    <p:sldId id="275" r:id="rId8"/>
    <p:sldId id="277" r:id="rId9"/>
    <p:sldId id="261" r:id="rId10"/>
    <p:sldId id="278" r:id="rId11"/>
    <p:sldId id="280" r:id="rId12"/>
    <p:sldId id="283" r:id="rId13"/>
    <p:sldId id="284" r:id="rId14"/>
    <p:sldId id="294" r:id="rId15"/>
    <p:sldId id="291" r:id="rId16"/>
    <p:sldId id="293" r:id="rId17"/>
    <p:sldId id="287" r:id="rId18"/>
    <p:sldId id="288" r:id="rId19"/>
    <p:sldId id="297" r:id="rId20"/>
    <p:sldId id="298" r:id="rId21"/>
    <p:sldId id="304" r:id="rId22"/>
    <p:sldId id="295" r:id="rId23"/>
    <p:sldId id="305" r:id="rId24"/>
    <p:sldId id="267" r:id="rId25"/>
    <p:sldId id="306" r:id="rId26"/>
    <p:sldId id="259" r:id="rId27"/>
    <p:sldId id="260" r:id="rId28"/>
    <p:sldId id="256" r:id="rId29"/>
    <p:sldId id="26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  <a:srgbClr val="FF1493"/>
    <a:srgbClr val="F4855B"/>
    <a:srgbClr val="FCD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6803" autoAdjust="0"/>
  </p:normalViewPr>
  <p:slideViewPr>
    <p:cSldViewPr snapToGrid="0" showGuides="1">
      <p:cViewPr varScale="1">
        <p:scale>
          <a:sx n="45" d="100"/>
          <a:sy n="45" d="100"/>
        </p:scale>
        <p:origin x="42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DAC09-A5F1-4C44-A44F-7D54DE466B8B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446D4-1038-44B4-933A-65DA8645A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6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59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2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94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1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5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19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13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07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0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5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85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30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60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52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39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3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3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4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69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7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분석 툴은 </a:t>
            </a:r>
            <a:r>
              <a:rPr lang="ko-KR" altLang="en-US" dirty="0" err="1"/>
              <a:t>데이터크롤링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시각화를 위한 </a:t>
            </a:r>
            <a:r>
              <a:rPr lang="en-US" altLang="ko-KR" dirty="0"/>
              <a:t>python</a:t>
            </a:r>
            <a:r>
              <a:rPr lang="ko-KR" altLang="en-US" dirty="0"/>
              <a:t>과 통계적 분석을 하기위한 </a:t>
            </a:r>
            <a:r>
              <a:rPr lang="en-US" altLang="ko-KR" dirty="0"/>
              <a:t>R </a:t>
            </a:r>
            <a:r>
              <a:rPr lang="ko-KR" altLang="en-US" dirty="0"/>
              <a:t>그리고 협업과 커뮤니케이션을 위한 </a:t>
            </a:r>
            <a:r>
              <a:rPr lang="en-US" altLang="ko-KR" dirty="0"/>
              <a:t>git</a:t>
            </a:r>
            <a:r>
              <a:rPr lang="ko-KR" altLang="en-US" dirty="0"/>
              <a:t>과 </a:t>
            </a:r>
            <a:r>
              <a:rPr lang="en-US" altLang="ko-KR" dirty="0"/>
              <a:t>notion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수집된 이미지데이터를 통해 </a:t>
            </a:r>
            <a:r>
              <a:rPr lang="ko-KR" altLang="en-US" dirty="0" err="1"/>
              <a:t>사진별</a:t>
            </a:r>
            <a:r>
              <a:rPr lang="ko-KR" altLang="en-US" dirty="0"/>
              <a:t> 카테고리를 분류할 수 있는 </a:t>
            </a:r>
            <a:r>
              <a:rPr lang="en-US" altLang="ko-KR" dirty="0"/>
              <a:t>ai</a:t>
            </a:r>
            <a:r>
              <a:rPr lang="ko-KR" altLang="en-US" dirty="0"/>
              <a:t>를 만들었고</a:t>
            </a:r>
            <a:r>
              <a:rPr lang="en-US" altLang="ko-KR" dirty="0"/>
              <a:t>, </a:t>
            </a:r>
            <a:r>
              <a:rPr lang="ko-KR" altLang="en-US" dirty="0"/>
              <a:t>수집된 인스타그램 정보를 통해 총 </a:t>
            </a:r>
            <a:r>
              <a:rPr lang="en-US" altLang="ko-KR" dirty="0"/>
              <a:t>14</a:t>
            </a:r>
            <a:r>
              <a:rPr lang="ko-KR" altLang="en-US" dirty="0"/>
              <a:t>개의 변수를 가진 하나의 </a:t>
            </a:r>
            <a:r>
              <a:rPr lang="en-US" altLang="ko-KR" dirty="0"/>
              <a:t>data</a:t>
            </a:r>
            <a:r>
              <a:rPr lang="ko-KR" altLang="en-US" dirty="0"/>
              <a:t>프레임을 완성할 수 있었습니다</a:t>
            </a:r>
            <a:r>
              <a:rPr lang="en-US" altLang="ko-KR" dirty="0"/>
              <a:t>. </a:t>
            </a:r>
            <a:r>
              <a:rPr lang="ko-KR" altLang="en-US" dirty="0"/>
              <a:t>만든 </a:t>
            </a:r>
            <a:r>
              <a:rPr lang="en-US" altLang="ko-KR" dirty="0"/>
              <a:t>ai</a:t>
            </a:r>
            <a:r>
              <a:rPr lang="ko-KR" altLang="en-US" dirty="0"/>
              <a:t>로 사진을 분류하면</a:t>
            </a:r>
            <a:r>
              <a:rPr lang="en-US" altLang="ko-KR" dirty="0"/>
              <a:t>, </a:t>
            </a:r>
            <a:r>
              <a:rPr lang="ko-KR" altLang="en-US" dirty="0"/>
              <a:t>해당 키워드로 검색된 정보를 가져와 문구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ID, </a:t>
            </a:r>
            <a:r>
              <a:rPr lang="ko-KR" altLang="en-US" dirty="0"/>
              <a:t>문구의 길이 등을 추천해주는 과정을 밟았습니다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5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1AAB-1557-ED39-7A9D-EB4EA5AB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BC6CCF-3559-A785-4ABA-DE01F5D6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D9E72-6F3D-F584-B2AF-20DFA9D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655FF-D61E-BE47-CA9C-2BF65916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00BB-FB23-4B66-9C44-9A4102D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6A954-9B47-A56C-5DAF-44571507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DC33C-65B6-7515-7C36-C0E00C8F2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8D124-85F9-F5CA-E09F-CB3DE63F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D3CD1-243F-34EC-B6D5-5FF36A02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F7F39-A6C8-51E8-7C9E-52E058C6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5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803125-DE4E-9CB9-D16F-9DD7E0FDC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D3610D-F22D-0A0D-8B81-AB03CA2B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3C1C0-8353-7539-73BA-0C7ED867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A5B11-9AF8-DFD1-6BD8-E8D62BCC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E12F3-7CA9-5A87-22E0-3341C1F7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4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BE30D-0BCA-CD80-7826-93E6EA4C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04715-172D-BCE0-3BB8-1D04AD87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35CB2-1B5B-963F-5F22-7B76DCF1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2D61E-D551-797B-40F5-31271EF4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8E47C-BC51-1618-CC1D-A024B96F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9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59FF9-7BF4-1CA4-0906-6834148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07193-A7A6-8B00-30EF-6FD3AA685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201F9-C021-4260-F192-7AE482FE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C1891-D585-0F9C-2017-6BBA7192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78AC7-E0B7-2488-196C-8DD4284C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34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DE246-B9D4-27A2-1E1E-1CCAFA9E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23249-0B47-BEB1-DA89-E50D4B26D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2C61F-42E7-8968-1830-49070E8B2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818E9-D849-4563-67CE-5EEB0CF9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0DF644-3B69-866C-64CF-E6CA11E3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559B-1C34-47B0-1177-2E77DEB4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59FFF-653A-11DF-0D94-C8AB3817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AA74-9C3B-64CB-7A8C-1FFABEA59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A0C189-9856-59ED-BCE0-06406DC2F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1D88D9-3DE0-1444-A73B-5A11485C9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D9D4DD-0FF4-2A1B-07FE-2B6BE1C97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65C9B9-CFD2-551B-340D-F2EA326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E14F16-79AB-B8B3-5640-62C6E6CA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1B3F53-E4E7-B4FC-D008-1D154FA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4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89407-0542-8B02-CC48-36EEC2CD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543180-A8F6-89DE-B21C-1E51C58E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87DCF0-BD75-188D-1DD1-72643047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4E42A9-ACDB-40E2-654B-ABF86CB6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83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4E85EC-FF86-DF24-8FA2-A06B967D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FE3938-DF37-D6BD-CE2C-9AAC9C41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925D7-E90C-30FF-ED31-DEED1E83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8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D8EFA-DB15-AD5F-6997-BDEA8A10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1B072-675C-D724-628B-26DE81D4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D121F6-CBB1-1859-1B05-C41667E5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F6320-1B21-1E3B-B7F5-A202F9DA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A1B3-C8A5-1669-82DF-65D37E1D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FDC84-66C8-FB3F-FCBF-58CBB6EB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8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E58EB-48A3-2790-A5B4-84EE97E3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D01308-C29F-DAB6-48B8-A6DFFAE5E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4064D-7940-AF0B-3F8E-A27BD541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FA5B1-AD34-9E4F-819D-70DA44A9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ACDF7-D484-1066-6C48-C0E82A03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5C154-B5BB-6616-A63C-4771967C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41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77CD7C-C90E-A8F8-2841-0076DEC0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966EE-4FE6-6CEC-22A3-6EA2A0995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0D584-56F7-857C-96EB-97B0CDAF8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A52A-DCCD-4FA8-A2E7-7C153DAEF82D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7113C-7C48-A7D9-E816-CA0C33C01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9E827-FF6C-393A-88BA-F4EF02F19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9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8.png"/><Relationship Id="rId5" Type="http://schemas.microsoft.com/office/2007/relationships/hdphoto" Target="../media/hdphoto1.wdp"/><Relationship Id="rId10" Type="http://schemas.openxmlformats.org/officeDocument/2006/relationships/image" Target="../media/image37.sv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3" Type="http://schemas.openxmlformats.org/officeDocument/2006/relationships/image" Target="../media/image45.png"/><Relationship Id="rId21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51.png"/><Relationship Id="rId2" Type="http://schemas.openxmlformats.org/officeDocument/2006/relationships/image" Target="../media/image17.png"/><Relationship Id="rId16" Type="http://schemas.openxmlformats.org/officeDocument/2006/relationships/image" Target="../media/image50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47.png"/><Relationship Id="rId5" Type="http://schemas.openxmlformats.org/officeDocument/2006/relationships/image" Target="../media/image46.png"/><Relationship Id="rId15" Type="http://schemas.openxmlformats.org/officeDocument/2006/relationships/image" Target="../media/image1.png"/><Relationship Id="rId10" Type="http://schemas.microsoft.com/office/2007/relationships/hdphoto" Target="../media/hdphoto1.wdp"/><Relationship Id="rId19" Type="http://schemas.openxmlformats.org/officeDocument/2006/relationships/image" Target="../media/image5.png"/><Relationship Id="rId4" Type="http://schemas.microsoft.com/office/2007/relationships/hdphoto" Target="../media/hdphoto3.wdp"/><Relationship Id="rId9" Type="http://schemas.openxmlformats.org/officeDocument/2006/relationships/image" Target="../media/image2.png"/><Relationship Id="rId14" Type="http://schemas.openxmlformats.org/officeDocument/2006/relationships/image" Target="../media/image49.png"/><Relationship Id="rId22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kci.go.kr/kciportal/ci/sereArticleSearch/ciSereArtiView.kci?sereArticleSearchBean.artiId=ART00265488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6.svg"/><Relationship Id="rId5" Type="http://schemas.microsoft.com/office/2007/relationships/hdphoto" Target="../media/hdphoto1.wdp"/><Relationship Id="rId15" Type="http://schemas.openxmlformats.org/officeDocument/2006/relationships/image" Target="../media/image19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B6DB8D7-0FCA-5D53-46F2-71FF03771BEC}"/>
              </a:ext>
            </a:extLst>
          </p:cNvPr>
          <p:cNvSpPr/>
          <p:nvPr/>
        </p:nvSpPr>
        <p:spPr>
          <a:xfrm>
            <a:off x="1187726" y="374374"/>
            <a:ext cx="5160064" cy="6109251"/>
          </a:xfrm>
          <a:custGeom>
            <a:avLst/>
            <a:gdLst>
              <a:gd name="connsiteX0" fmla="*/ 217004 w 5160064"/>
              <a:gd name="connsiteY0" fmla="*/ 619539 h 6109251"/>
              <a:gd name="connsiteX1" fmla="*/ 217004 w 5160064"/>
              <a:gd name="connsiteY1" fmla="*/ 4727713 h 6109251"/>
              <a:gd name="connsiteX2" fmla="*/ 4961281 w 5160064"/>
              <a:gd name="connsiteY2" fmla="*/ 4727713 h 6109251"/>
              <a:gd name="connsiteX3" fmla="*/ 4961281 w 5160064"/>
              <a:gd name="connsiteY3" fmla="*/ 619539 h 6109251"/>
              <a:gd name="connsiteX4" fmla="*/ 0 w 5160064"/>
              <a:gd name="connsiteY4" fmla="*/ 0 h 6109251"/>
              <a:gd name="connsiteX5" fmla="*/ 5160064 w 5160064"/>
              <a:gd name="connsiteY5" fmla="*/ 0 h 6109251"/>
              <a:gd name="connsiteX6" fmla="*/ 5160064 w 5160064"/>
              <a:gd name="connsiteY6" fmla="*/ 6109251 h 6109251"/>
              <a:gd name="connsiteX7" fmla="*/ 0 w 5160064"/>
              <a:gd name="connsiteY7" fmla="*/ 6109251 h 610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0064" h="6109251">
                <a:moveTo>
                  <a:pt x="217004" y="619539"/>
                </a:moveTo>
                <a:lnTo>
                  <a:pt x="217004" y="4727713"/>
                </a:lnTo>
                <a:lnTo>
                  <a:pt x="4961281" y="4727713"/>
                </a:lnTo>
                <a:lnTo>
                  <a:pt x="4961281" y="619539"/>
                </a:lnTo>
                <a:close/>
                <a:moveTo>
                  <a:pt x="0" y="0"/>
                </a:moveTo>
                <a:lnTo>
                  <a:pt x="5160064" y="0"/>
                </a:lnTo>
                <a:lnTo>
                  <a:pt x="5160064" y="6109251"/>
                </a:lnTo>
                <a:lnTo>
                  <a:pt x="0" y="610925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D3F595-8B7E-2339-AA01-41C339E8C933}"/>
              </a:ext>
            </a:extLst>
          </p:cNvPr>
          <p:cNvSpPr/>
          <p:nvPr/>
        </p:nvSpPr>
        <p:spPr>
          <a:xfrm>
            <a:off x="1486805" y="484966"/>
            <a:ext cx="448011" cy="451315"/>
          </a:xfrm>
          <a:prstGeom prst="ellipse">
            <a:avLst/>
          </a:prstGeom>
          <a:noFill/>
          <a:ln w="28575">
            <a:gradFill flip="none" rotWithShape="1">
              <a:gsLst>
                <a:gs pos="65000">
                  <a:srgbClr val="E6466D"/>
                </a:gs>
                <a:gs pos="49000">
                  <a:srgbClr val="624CC8"/>
                </a:gs>
                <a:gs pos="80000">
                  <a:srgbClr val="FF9248"/>
                </a:gs>
                <a:gs pos="29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3C5F41-53CA-DCF9-6C59-F0043AB8E3AD}"/>
              </a:ext>
            </a:extLst>
          </p:cNvPr>
          <p:cNvGrpSpPr/>
          <p:nvPr/>
        </p:nvGrpSpPr>
        <p:grpSpPr>
          <a:xfrm>
            <a:off x="2080591" y="458463"/>
            <a:ext cx="1497496" cy="560955"/>
            <a:chOff x="2690190" y="484966"/>
            <a:chExt cx="1683027" cy="7452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56DC79-316B-D402-F81D-834E65305392}"/>
                </a:ext>
              </a:extLst>
            </p:cNvPr>
            <p:cNvSpPr txBox="1"/>
            <p:nvPr/>
          </p:nvSpPr>
          <p:spPr>
            <a:xfrm>
              <a:off x="2690190" y="484966"/>
              <a:ext cx="1683027" cy="449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TEAM_Finale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FAD3C8-B7C8-E314-79A6-7265FBA08420}"/>
                </a:ext>
              </a:extLst>
            </p:cNvPr>
            <p:cNvSpPr txBox="1"/>
            <p:nvPr/>
          </p:nvSpPr>
          <p:spPr>
            <a:xfrm>
              <a:off x="2690190" y="862209"/>
              <a:ext cx="1683027" cy="36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에이콘아카데미</a:t>
              </a:r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_0127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9611BDDF-4C85-509B-FEDF-F43394C08298}"/>
              </a:ext>
            </a:extLst>
          </p:cNvPr>
          <p:cNvSpPr/>
          <p:nvPr/>
        </p:nvSpPr>
        <p:spPr>
          <a:xfrm>
            <a:off x="5868735" y="657225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966B27A-3D36-05F4-FA73-4D6225945DAC}"/>
              </a:ext>
            </a:extLst>
          </p:cNvPr>
          <p:cNvSpPr/>
          <p:nvPr/>
        </p:nvSpPr>
        <p:spPr>
          <a:xfrm>
            <a:off x="6039230" y="652419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2A85C9A0-5E32-AAA2-8840-052CBF65455E}"/>
              </a:ext>
            </a:extLst>
          </p:cNvPr>
          <p:cNvSpPr/>
          <p:nvPr/>
        </p:nvSpPr>
        <p:spPr>
          <a:xfrm rot="16200000">
            <a:off x="1855315" y="5123768"/>
            <a:ext cx="295927" cy="307318"/>
          </a:xfrm>
          <a:prstGeom prst="wedgeEllipse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106DE79-4053-2596-A591-2F779095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54" y="5137230"/>
            <a:ext cx="327170" cy="2959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D82BD4-B3B3-EF0B-9537-AA04907CB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386" y="5150883"/>
            <a:ext cx="307318" cy="32509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0667A1D-515B-A3D8-EFDF-0A30D26BC09B}"/>
              </a:ext>
            </a:extLst>
          </p:cNvPr>
          <p:cNvSpPr/>
          <p:nvPr/>
        </p:nvSpPr>
        <p:spPr>
          <a:xfrm>
            <a:off x="5702985" y="652419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1D1B628-1F2D-9F16-9E9E-7F4CCFB115D2}"/>
              </a:ext>
            </a:extLst>
          </p:cNvPr>
          <p:cNvSpPr/>
          <p:nvPr/>
        </p:nvSpPr>
        <p:spPr>
          <a:xfrm>
            <a:off x="3596681" y="523846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E3C8F5-78CC-5215-4957-D4022DFDADDA}"/>
              </a:ext>
            </a:extLst>
          </p:cNvPr>
          <p:cNvSpPr/>
          <p:nvPr/>
        </p:nvSpPr>
        <p:spPr>
          <a:xfrm>
            <a:off x="3767176" y="5233662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63DA702-9756-9855-AFC7-D9987877B819}"/>
              </a:ext>
            </a:extLst>
          </p:cNvPr>
          <p:cNvSpPr/>
          <p:nvPr/>
        </p:nvSpPr>
        <p:spPr>
          <a:xfrm>
            <a:off x="3430931" y="5233662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1EBE109-28E5-0081-228A-4495295ED25F}"/>
              </a:ext>
            </a:extLst>
          </p:cNvPr>
          <p:cNvSpPr/>
          <p:nvPr/>
        </p:nvSpPr>
        <p:spPr>
          <a:xfrm>
            <a:off x="3933057" y="5241428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23B3057F-412C-6E43-DF34-9E6ACBCA8600}"/>
              </a:ext>
            </a:extLst>
          </p:cNvPr>
          <p:cNvSpPr/>
          <p:nvPr/>
        </p:nvSpPr>
        <p:spPr>
          <a:xfrm rot="10800000">
            <a:off x="5731910" y="5150879"/>
            <a:ext cx="307320" cy="481293"/>
          </a:xfrm>
          <a:custGeom>
            <a:avLst/>
            <a:gdLst>
              <a:gd name="connsiteX0" fmla="*/ 622842 w 622842"/>
              <a:gd name="connsiteY0" fmla="*/ 1097244 h 1097244"/>
              <a:gd name="connsiteX1" fmla="*/ 0 w 622842"/>
              <a:gd name="connsiteY1" fmla="*/ 1097244 h 1097244"/>
              <a:gd name="connsiteX2" fmla="*/ 0 w 622842"/>
              <a:gd name="connsiteY2" fmla="*/ 441339 h 1097244"/>
              <a:gd name="connsiteX3" fmla="*/ 0 w 622842"/>
              <a:gd name="connsiteY3" fmla="*/ 439173 h 1097244"/>
              <a:gd name="connsiteX4" fmla="*/ 0 w 622842"/>
              <a:gd name="connsiteY4" fmla="*/ 631 h 1097244"/>
              <a:gd name="connsiteX5" fmla="*/ 310176 w 622842"/>
              <a:gd name="connsiteY5" fmla="*/ 430432 h 1097244"/>
              <a:gd name="connsiteX6" fmla="*/ 620808 w 622842"/>
              <a:gd name="connsiteY6" fmla="*/ 0 h 1097244"/>
              <a:gd name="connsiteX7" fmla="*/ 620808 w 622842"/>
              <a:gd name="connsiteY7" fmla="*/ 439173 h 1097244"/>
              <a:gd name="connsiteX8" fmla="*/ 622842 w 622842"/>
              <a:gd name="connsiteY8" fmla="*/ 439173 h 109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42" h="1097244">
                <a:moveTo>
                  <a:pt x="622842" y="1097244"/>
                </a:moveTo>
                <a:lnTo>
                  <a:pt x="0" y="1097244"/>
                </a:lnTo>
                <a:lnTo>
                  <a:pt x="0" y="441339"/>
                </a:lnTo>
                <a:lnTo>
                  <a:pt x="0" y="439173"/>
                </a:lnTo>
                <a:lnTo>
                  <a:pt x="0" y="631"/>
                </a:lnTo>
                <a:lnTo>
                  <a:pt x="310176" y="430432"/>
                </a:lnTo>
                <a:lnTo>
                  <a:pt x="620808" y="0"/>
                </a:lnTo>
                <a:lnTo>
                  <a:pt x="620808" y="439173"/>
                </a:lnTo>
                <a:lnTo>
                  <a:pt x="622842" y="439173"/>
                </a:ln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 	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4E2E05-F90F-4EEE-170D-563253EF73CD}"/>
              </a:ext>
            </a:extLst>
          </p:cNvPr>
          <p:cNvGrpSpPr/>
          <p:nvPr/>
        </p:nvGrpSpPr>
        <p:grpSpPr>
          <a:xfrm>
            <a:off x="1486805" y="5537306"/>
            <a:ext cx="2518252" cy="868731"/>
            <a:chOff x="2690190" y="484966"/>
            <a:chExt cx="2830249" cy="11541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9C0D51-E9EF-A2BF-6B44-EC2F6735A6A1}"/>
                </a:ext>
              </a:extLst>
            </p:cNvPr>
            <p:cNvSpPr txBox="1"/>
            <p:nvPr/>
          </p:nvSpPr>
          <p:spPr>
            <a:xfrm>
              <a:off x="2690190" y="484966"/>
              <a:ext cx="1683027" cy="449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233 Likes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8638D0-4FE2-F873-AE71-444284AFD32A}"/>
                </a:ext>
              </a:extLst>
            </p:cNvPr>
            <p:cNvSpPr txBox="1"/>
            <p:nvPr/>
          </p:nvSpPr>
          <p:spPr>
            <a:xfrm>
              <a:off x="2690190" y="862209"/>
              <a:ext cx="2830249" cy="776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전대한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임성길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박주현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이소민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남수민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박명훈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41E6DE-B6E0-8704-7328-7A85DD233037}"/>
              </a:ext>
            </a:extLst>
          </p:cNvPr>
          <p:cNvSpPr txBox="1"/>
          <p:nvPr/>
        </p:nvSpPr>
        <p:spPr>
          <a:xfrm>
            <a:off x="7116417" y="2278682"/>
            <a:ext cx="36708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추천해드립니다</a:t>
            </a:r>
            <a:r>
              <a:rPr lang="en-US" altLang="ko-KR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4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2AC81C-5588-3FA1-D835-E12D00300DB1}"/>
              </a:ext>
            </a:extLst>
          </p:cNvPr>
          <p:cNvCxnSpPr>
            <a:cxnSpLocks/>
          </p:cNvCxnSpPr>
          <p:nvPr/>
        </p:nvCxnSpPr>
        <p:spPr>
          <a:xfrm>
            <a:off x="7120156" y="3010095"/>
            <a:ext cx="36671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FD0081-BBA7-9C2D-E92A-D50CB4DA7918}"/>
              </a:ext>
            </a:extLst>
          </p:cNvPr>
          <p:cNvCxnSpPr>
            <a:cxnSpLocks/>
          </p:cNvCxnSpPr>
          <p:nvPr/>
        </p:nvCxnSpPr>
        <p:spPr>
          <a:xfrm>
            <a:off x="7120156" y="2254028"/>
            <a:ext cx="36671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C5CABED-8FE9-B7C5-3004-C9C9C736B333}"/>
              </a:ext>
            </a:extLst>
          </p:cNvPr>
          <p:cNvSpPr txBox="1"/>
          <p:nvPr/>
        </p:nvSpPr>
        <p:spPr>
          <a:xfrm>
            <a:off x="7116417" y="3410227"/>
            <a:ext cx="367085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모델설계 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문구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태그추천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A565B7-BFF4-9D21-52B2-D0C0770E35F4}"/>
              </a:ext>
            </a:extLst>
          </p:cNvPr>
          <p:cNvSpPr txBox="1"/>
          <p:nvPr/>
        </p:nvSpPr>
        <p:spPr>
          <a:xfrm>
            <a:off x="7899883" y="350160"/>
            <a:ext cx="36708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829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결과물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(Model)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9" name="그림 18" descr="그룹, 여러개이(가) 표시된 사진&#10;&#10;자동 생성된 설명">
            <a:extLst>
              <a:ext uri="{FF2B5EF4-FFF2-40B4-BE49-F238E27FC236}">
                <a16:creationId xmlns:a16="http://schemas.microsoft.com/office/drawing/2014/main" id="{7B6848E0-0C67-DDA8-F949-8DDBE2615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" y="1042848"/>
            <a:ext cx="7344413" cy="5078983"/>
          </a:xfrm>
          <a:prstGeom prst="rect">
            <a:avLst/>
          </a:prstGeom>
        </p:spPr>
      </p:pic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52626144-2F21-E562-61B3-987087B9B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02415" y="1158499"/>
            <a:ext cx="914400" cy="914400"/>
          </a:xfrm>
          <a:prstGeom prst="rect">
            <a:avLst/>
          </a:prstGeom>
        </p:spPr>
      </p:pic>
      <p:pic>
        <p:nvPicPr>
          <p:cNvPr id="25" name="그래픽 24" descr="확인 표시 단색으로 채워진">
            <a:extLst>
              <a:ext uri="{FF2B5EF4-FFF2-40B4-BE49-F238E27FC236}">
                <a16:creationId xmlns:a16="http://schemas.microsoft.com/office/drawing/2014/main" id="{EB81BFF5-D09C-4E9B-12C9-7ABE24C3E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8957" y="28875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D1FACF-F059-499D-354A-6043D46D3DD5}"/>
              </a:ext>
            </a:extLst>
          </p:cNvPr>
          <p:cNvSpPr txBox="1"/>
          <p:nvPr/>
        </p:nvSpPr>
        <p:spPr>
          <a:xfrm>
            <a:off x="8437420" y="1746703"/>
            <a:ext cx="2985991" cy="2281476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MobileNet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Lr(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학습률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= 0.00001</a:t>
            </a:r>
          </a:p>
          <a:p>
            <a:pPr marL="514350" indent="-514350">
              <a:buAutoNum type="arabicPeriod"/>
            </a:pP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은닉층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= 3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Epochs = 50</a:t>
            </a:r>
          </a:p>
          <a:p>
            <a:pPr marL="514350" indent="-514350">
              <a:buAutoNum type="arabicPeriod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Batch_size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= 128</a:t>
            </a:r>
            <a:endParaRPr lang="en-US" altLang="ko-KR" sz="160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Train = 99.72</a:t>
            </a:r>
          </a:p>
          <a:p>
            <a:r>
              <a:rPr lang="en-US" altLang="ko-KR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Val = </a:t>
            </a:r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96.72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7857F3-D97A-FC4A-927B-47FD1DAD56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/>
          <a:stretch/>
        </p:blipFill>
        <p:spPr>
          <a:xfrm>
            <a:off x="8219544" y="4178288"/>
            <a:ext cx="3303539" cy="1994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BAD39-09A4-33E4-B0D2-97847A0EBBF1}"/>
              </a:ext>
            </a:extLst>
          </p:cNvPr>
          <p:cNvSpPr txBox="1"/>
          <p:nvPr/>
        </p:nvSpPr>
        <p:spPr>
          <a:xfrm>
            <a:off x="9125249" y="1342958"/>
            <a:ext cx="1500673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최종모델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BEC66B-5DCE-B205-9906-7D3FE353F18D}"/>
              </a:ext>
            </a:extLst>
          </p:cNvPr>
          <p:cNvGrpSpPr/>
          <p:nvPr/>
        </p:nvGrpSpPr>
        <p:grpSpPr>
          <a:xfrm>
            <a:off x="7732726" y="3518452"/>
            <a:ext cx="544529" cy="503510"/>
            <a:chOff x="8402418" y="3616876"/>
            <a:chExt cx="544529" cy="503510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68BEFA0-9E88-6BCA-DF23-9B556D0DF3DE}"/>
                </a:ext>
              </a:extLst>
            </p:cNvPr>
            <p:cNvSpPr/>
            <p:nvPr/>
          </p:nvSpPr>
          <p:spPr>
            <a:xfrm rot="5400000">
              <a:off x="8562391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2EFFC9AB-2942-32C7-BEC4-C5A099C337D2}"/>
                </a:ext>
              </a:extLst>
            </p:cNvPr>
            <p:cNvSpPr/>
            <p:nvPr/>
          </p:nvSpPr>
          <p:spPr>
            <a:xfrm rot="5400000">
              <a:off x="8422928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03FEE13-8B37-9898-CC54-BCF817F0F40A}"/>
                </a:ext>
              </a:extLst>
            </p:cNvPr>
            <p:cNvSpPr/>
            <p:nvPr/>
          </p:nvSpPr>
          <p:spPr>
            <a:xfrm rot="5400000">
              <a:off x="8283464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16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데이터 수집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텍스트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46698E-D8E8-9A56-09F8-FEEE4928E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041"/>
          <a:stretch/>
        </p:blipFill>
        <p:spPr>
          <a:xfrm>
            <a:off x="3610021" y="1272784"/>
            <a:ext cx="3718579" cy="461034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B80C1F-A228-3C13-E520-C48E52515B72}"/>
              </a:ext>
            </a:extLst>
          </p:cNvPr>
          <p:cNvSpPr/>
          <p:nvPr/>
        </p:nvSpPr>
        <p:spPr>
          <a:xfrm>
            <a:off x="4023359" y="1403432"/>
            <a:ext cx="889603" cy="22240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145EED-0E7F-9A40-7F4D-B63722E36F6C}"/>
              </a:ext>
            </a:extLst>
          </p:cNvPr>
          <p:cNvSpPr/>
          <p:nvPr/>
        </p:nvSpPr>
        <p:spPr>
          <a:xfrm>
            <a:off x="4023359" y="2038228"/>
            <a:ext cx="2501326" cy="2355437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14250D-C766-4E55-0D21-F16AFA5CA3B2}"/>
              </a:ext>
            </a:extLst>
          </p:cNvPr>
          <p:cNvSpPr/>
          <p:nvPr/>
        </p:nvSpPr>
        <p:spPr>
          <a:xfrm>
            <a:off x="4023358" y="4519761"/>
            <a:ext cx="2841515" cy="275672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DBA3DE-7B08-55F5-E34E-6E751B5EB484}"/>
              </a:ext>
            </a:extLst>
          </p:cNvPr>
          <p:cNvSpPr/>
          <p:nvPr/>
        </p:nvSpPr>
        <p:spPr>
          <a:xfrm>
            <a:off x="3610020" y="5093451"/>
            <a:ext cx="603411" cy="215008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D00C23A-F2A0-41C2-6958-74DCC4FB3EFC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>
            <a:off x="4912962" y="1514633"/>
            <a:ext cx="3955731" cy="634402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D3D4BC3-C6C7-8A6F-3C10-B4F74767B7BD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 flipV="1">
            <a:off x="6524685" y="3076512"/>
            <a:ext cx="2344008" cy="139435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46774-AB6D-224B-97F5-3BCFC8DCDA4B}"/>
              </a:ext>
            </a:extLst>
          </p:cNvPr>
          <p:cNvCxnSpPr>
            <a:cxnSpLocks/>
            <a:stCxn id="37" idx="3"/>
            <a:endCxn id="57" idx="1"/>
          </p:cNvCxnSpPr>
          <p:nvPr/>
        </p:nvCxnSpPr>
        <p:spPr>
          <a:xfrm flipV="1">
            <a:off x="6864873" y="4057842"/>
            <a:ext cx="2010424" cy="599755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7FF45A4-07FC-0BF3-31B2-5BCCAF782A30}"/>
              </a:ext>
            </a:extLst>
          </p:cNvPr>
          <p:cNvCxnSpPr>
            <a:cxnSpLocks/>
            <a:stCxn id="38" idx="3"/>
            <a:endCxn id="58" idx="1"/>
          </p:cNvCxnSpPr>
          <p:nvPr/>
        </p:nvCxnSpPr>
        <p:spPr>
          <a:xfrm flipV="1">
            <a:off x="4213431" y="5075003"/>
            <a:ext cx="4661866" cy="125952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FA17CF9-A9EF-5857-B8D5-40EB9B4DE688}"/>
              </a:ext>
            </a:extLst>
          </p:cNvPr>
          <p:cNvSpPr txBox="1"/>
          <p:nvPr/>
        </p:nvSpPr>
        <p:spPr>
          <a:xfrm>
            <a:off x="8868693" y="1964369"/>
            <a:ext cx="22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ID(</a:t>
            </a:r>
            <a:r>
              <a:rPr lang="ko-KR" altLang="en-US"/>
              <a:t>인스타그램 계정</a:t>
            </a:r>
            <a:r>
              <a:rPr lang="en-US" altLang="ko-KR" dirty="0"/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094200-0CB5-30D1-EBFA-B2416E4B5364}"/>
              </a:ext>
            </a:extLst>
          </p:cNvPr>
          <p:cNvSpPr txBox="1"/>
          <p:nvPr/>
        </p:nvSpPr>
        <p:spPr>
          <a:xfrm>
            <a:off x="8868693" y="2891846"/>
            <a:ext cx="249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Contents(</a:t>
            </a:r>
            <a:r>
              <a:rPr lang="ko-KR" altLang="en-US"/>
              <a:t>게시글 본문</a:t>
            </a:r>
            <a:r>
              <a:rPr lang="en-US" altLang="ko-KR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686F64-0ACA-5C6C-4ABD-3B7F8DD01FA0}"/>
              </a:ext>
            </a:extLst>
          </p:cNvPr>
          <p:cNvSpPr txBox="1"/>
          <p:nvPr/>
        </p:nvSpPr>
        <p:spPr>
          <a:xfrm>
            <a:off x="8875297" y="3873176"/>
            <a:ext cx="24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Tags(</a:t>
            </a:r>
            <a:r>
              <a:rPr lang="ko-KR" altLang="en-US"/>
              <a:t>게시글 해시태그</a:t>
            </a:r>
            <a:r>
              <a:rPr lang="en-US" altLang="ko-KR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C39424-E70E-100C-CA4F-0D007C21679A}"/>
              </a:ext>
            </a:extLst>
          </p:cNvPr>
          <p:cNvSpPr txBox="1"/>
          <p:nvPr/>
        </p:nvSpPr>
        <p:spPr>
          <a:xfrm>
            <a:off x="8875297" y="4890337"/>
            <a:ext cx="175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Likes</a:t>
            </a:r>
            <a:r>
              <a:rPr lang="en-US" altLang="ko-KR"/>
              <a:t>(</a:t>
            </a:r>
            <a:r>
              <a:rPr lang="ko-KR" altLang="en-US"/>
              <a:t>좋아요수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B0CD80-24C1-D4C8-B696-9878FCF606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54" r="45048" b="6786"/>
          <a:stretch/>
        </p:blipFill>
        <p:spPr>
          <a:xfrm>
            <a:off x="690401" y="1773238"/>
            <a:ext cx="2894581" cy="36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데이터 수집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텍스트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A9270-D863-0F6A-F1CF-6ED63433DA86}"/>
              </a:ext>
            </a:extLst>
          </p:cNvPr>
          <p:cNvSpPr txBox="1"/>
          <p:nvPr/>
        </p:nvSpPr>
        <p:spPr>
          <a:xfrm>
            <a:off x="8906871" y="224690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ID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로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차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8E3C0-C6BE-E22C-7597-6002747B47CB}"/>
              </a:ext>
            </a:extLst>
          </p:cNvPr>
          <p:cNvSpPr txBox="1"/>
          <p:nvPr/>
        </p:nvSpPr>
        <p:spPr>
          <a:xfrm>
            <a:off x="8863500" y="3219776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Followers(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팔로워수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87915-C4B1-4317-5A11-F554B3CBB0B4}"/>
              </a:ext>
            </a:extLst>
          </p:cNvPr>
          <p:cNvSpPr txBox="1"/>
          <p:nvPr/>
        </p:nvSpPr>
        <p:spPr>
          <a:xfrm>
            <a:off x="8863500" y="4468050"/>
            <a:ext cx="19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Post_num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게시글수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2C5F1B-1EEE-2C6D-CFFF-87F278330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643" y="1249637"/>
            <a:ext cx="6281172" cy="47375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94D67A-D170-BC9F-151B-0C01113B70FE}"/>
              </a:ext>
            </a:extLst>
          </p:cNvPr>
          <p:cNvSpPr/>
          <p:nvPr/>
        </p:nvSpPr>
        <p:spPr>
          <a:xfrm>
            <a:off x="3053166" y="1573754"/>
            <a:ext cx="477847" cy="17108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669637-342D-A2BD-E20C-8DF6A5FA21D0}"/>
              </a:ext>
            </a:extLst>
          </p:cNvPr>
          <p:cNvSpPr/>
          <p:nvPr/>
        </p:nvSpPr>
        <p:spPr>
          <a:xfrm>
            <a:off x="3806102" y="1557830"/>
            <a:ext cx="477847" cy="171081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26DC2E-9510-E122-201E-576B0D2B314B}"/>
              </a:ext>
            </a:extLst>
          </p:cNvPr>
          <p:cNvSpPr/>
          <p:nvPr/>
        </p:nvSpPr>
        <p:spPr>
          <a:xfrm>
            <a:off x="3053166" y="1303440"/>
            <a:ext cx="1087383" cy="247034"/>
          </a:xfrm>
          <a:prstGeom prst="rect">
            <a:avLst/>
          </a:prstGeom>
          <a:noFill/>
          <a:ln w="38100">
            <a:solidFill>
              <a:srgbClr val="FF1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63F312-94CB-4B35-8B5E-41C0FEF56884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4140549" y="1426957"/>
            <a:ext cx="4766322" cy="1004617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F6C03E-231D-6958-3DBA-5283A9EA1D47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4283949" y="1643371"/>
            <a:ext cx="4579551" cy="1761071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C6A45F-3BFD-F246-0F36-D91CAB9B690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3531013" y="1659295"/>
            <a:ext cx="5332487" cy="2993421"/>
          </a:xfrm>
          <a:prstGeom prst="straightConnector1">
            <a:avLst/>
          </a:prstGeom>
          <a:ln w="9525" cap="flat" cmpd="sng" algn="ctr">
            <a:solidFill>
              <a:srgbClr val="FF14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3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Title:</a:t>
            </a:r>
          </a:p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Font :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강원교육모두체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gmarket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결과물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DataFrame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79D77-8231-6E64-D554-7522D726E569}"/>
              </a:ext>
            </a:extLst>
          </p:cNvPr>
          <p:cNvSpPr txBox="1"/>
          <p:nvPr/>
        </p:nvSpPr>
        <p:spPr>
          <a:xfrm>
            <a:off x="367102" y="1342958"/>
            <a:ext cx="7024297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/>
              <a:t>전처리</a:t>
            </a:r>
            <a:endParaRPr lang="ko-KR" altLang="en-US" dirty="0"/>
          </a:p>
        </p:txBody>
      </p:sp>
      <p:graphicFrame>
        <p:nvGraphicFramePr>
          <p:cNvPr id="4" name="표 33">
            <a:extLst>
              <a:ext uri="{FF2B5EF4-FFF2-40B4-BE49-F238E27FC236}">
                <a16:creationId xmlns:a16="http://schemas.microsoft.com/office/drawing/2014/main" id="{EB76049D-6E46-7413-832C-AF37196C8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94938"/>
              </p:ext>
            </p:extLst>
          </p:nvPr>
        </p:nvGraphicFramePr>
        <p:xfrm>
          <a:off x="367099" y="1794939"/>
          <a:ext cx="7024301" cy="42778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2145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685359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2866797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345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변수이름</a:t>
                      </a:r>
                    </a:p>
                  </a:txBody>
                  <a:tcPr anchor="ctr">
                    <a:solidFill>
                      <a:srgbClr val="FF14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전처리방향</a:t>
                      </a:r>
                    </a:p>
                  </a:txBody>
                  <a:tcPr anchor="ctr">
                    <a:solidFill>
                      <a:srgbClr val="FF14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FF1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음식이름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ID(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인스타그램 계정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Post_num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게시글수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Followers(</a:t>
                      </a:r>
                      <a:r>
                        <a:rPr lang="ko-KR" alt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팔로워수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Contents(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게시글 본문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정규표현식으로 특수문자 삭제</a:t>
                      </a: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게시글 해시태그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정규표현식으로 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#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을 기준으로 추출</a:t>
                      </a: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Tags_sum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(Tags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999275"/>
                  </a:ext>
                </a:extLst>
              </a:tr>
              <a:tr h="32666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Tags_count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빈도수 태그와 중복 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24690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Tags_rate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태그 중복 비율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en-US" altLang="ko-KR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Tags_count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/</a:t>
                      </a:r>
                      <a:r>
                        <a:rPr lang="en-US" altLang="ko-KR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Tags_sum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)*100</a:t>
                      </a:r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177156"/>
                  </a:ext>
                </a:extLst>
              </a:tr>
              <a:tr h="570275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Likes(</a:t>
                      </a:r>
                      <a:r>
                        <a:rPr lang="ko-KR" alt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좋아요수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‘가장 먼저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좋아요를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눌러보세요’ →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'</a:t>
                      </a:r>
                      <a:r>
                        <a:rPr lang="en-US" altLang="ko-KR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oo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님이 좋아합니다’ →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‘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여러명이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좋아합니다’ →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중간값으로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대체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87280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Scaled_likes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(Likes 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정규화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37317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Contents_len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(Contents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글자수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solidFill>
                      <a:srgbClr val="FFC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3874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F9EBDFB-B3D6-BCAF-4EEE-F046918BB930}"/>
              </a:ext>
            </a:extLst>
          </p:cNvPr>
          <p:cNvSpPr txBox="1"/>
          <p:nvPr/>
        </p:nvSpPr>
        <p:spPr>
          <a:xfrm>
            <a:off x="9125249" y="1342958"/>
            <a:ext cx="1500673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/>
              <a:t>최종데이터셋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F85A3C-ADF2-BCC0-4E07-A254E17F2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563" y="1787488"/>
            <a:ext cx="3381585" cy="25634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FCEB386-F0F2-D832-5738-EE4F153BAD46}"/>
              </a:ext>
            </a:extLst>
          </p:cNvPr>
          <p:cNvSpPr txBox="1"/>
          <p:nvPr/>
        </p:nvSpPr>
        <p:spPr>
          <a:xfrm>
            <a:off x="8183564" y="4350954"/>
            <a:ext cx="3381584" cy="1055608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13,330</a:t>
            </a:r>
            <a:r>
              <a: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r>
              <a:rPr lang="ko-KR" altLang="en-US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데이터</a:t>
            </a:r>
            <a:endParaRPr lang="en-US" altLang="ko-KR" sz="2000" dirty="0">
              <a:solidFill>
                <a:srgbClr val="FF14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r>
              <a: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r>
              <a:rPr lang="ko-KR" altLang="en-US" sz="2000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변수 및 파생변수</a:t>
            </a:r>
            <a:endParaRPr lang="en-US" altLang="ko-KR" sz="2000" dirty="0">
              <a:solidFill>
                <a:srgbClr val="FF14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0D8C71-16BA-4766-2A1C-C9EE0C5E6B73}"/>
              </a:ext>
            </a:extLst>
          </p:cNvPr>
          <p:cNvGrpSpPr/>
          <p:nvPr/>
        </p:nvGrpSpPr>
        <p:grpSpPr>
          <a:xfrm>
            <a:off x="7555576" y="3616876"/>
            <a:ext cx="544529" cy="503510"/>
            <a:chOff x="2788672" y="3616876"/>
            <a:chExt cx="544529" cy="503510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1CD2EBE2-0B97-E61A-126A-8454651A38EA}"/>
                </a:ext>
              </a:extLst>
            </p:cNvPr>
            <p:cNvSpPr/>
            <p:nvPr/>
          </p:nvSpPr>
          <p:spPr>
            <a:xfrm rot="5400000">
              <a:off x="2948645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A4610E5F-F838-8D0E-A57D-AF0407B4B7FD}"/>
                </a:ext>
              </a:extLst>
            </p:cNvPr>
            <p:cNvSpPr/>
            <p:nvPr/>
          </p:nvSpPr>
          <p:spPr>
            <a:xfrm rot="5400000">
              <a:off x="2809182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31EAFF69-8691-A1FB-6B61-13677C138DE5}"/>
                </a:ext>
              </a:extLst>
            </p:cNvPr>
            <p:cNvSpPr/>
            <p:nvPr/>
          </p:nvSpPr>
          <p:spPr>
            <a:xfrm rot="5400000">
              <a:off x="2669718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6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트렌드 분석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7E12B-D22A-11C7-4C3B-D6E7A6235239}"/>
              </a:ext>
            </a:extLst>
          </p:cNvPr>
          <p:cNvGrpSpPr/>
          <p:nvPr/>
        </p:nvGrpSpPr>
        <p:grpSpPr>
          <a:xfrm>
            <a:off x="1646575" y="1432511"/>
            <a:ext cx="3208504" cy="523220"/>
            <a:chOff x="490533" y="1432511"/>
            <a:chExt cx="320850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63486-C6F5-7001-146E-1D47484C87D3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2022 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음식 트렌드 현황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3C64B44-6355-3EE7-D885-6FF10B2111AD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A7FEE5F-2E65-74BC-D23C-08A73E3145BA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0" name="그림 4099">
            <a:extLst>
              <a:ext uri="{FF2B5EF4-FFF2-40B4-BE49-F238E27FC236}">
                <a16:creationId xmlns:a16="http://schemas.microsoft.com/office/drawing/2014/main" id="{7B4BE9BF-AD4E-92C7-54BD-D2E7EF336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33" y="2236042"/>
            <a:ext cx="5416789" cy="3599239"/>
          </a:xfrm>
          <a:prstGeom prst="rect">
            <a:avLst/>
          </a:prstGeom>
        </p:spPr>
      </p:pic>
      <p:sp>
        <p:nvSpPr>
          <p:cNvPr id="4101" name="TextBox 4100">
            <a:extLst>
              <a:ext uri="{FF2B5EF4-FFF2-40B4-BE49-F238E27FC236}">
                <a16:creationId xmlns:a16="http://schemas.microsoft.com/office/drawing/2014/main" id="{3954D1C7-4F14-F1CA-8199-627BF5D104E8}"/>
              </a:ext>
            </a:extLst>
          </p:cNvPr>
          <p:cNvSpPr txBox="1"/>
          <p:nvPr/>
        </p:nvSpPr>
        <p:spPr>
          <a:xfrm>
            <a:off x="6352674" y="2574397"/>
            <a:ext cx="5459989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상위 </a:t>
            </a:r>
            <a:r>
              <a:rPr lang="ko-KR" altLang="en-US" sz="28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좋아요수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300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데이터셋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카테고리에서 사용된 해시태그의 개수는 총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4568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05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스시</a:t>
            </a:r>
            <a:r>
              <a:rPr lang="ko-KR" altLang="en-US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카테고리에서 사용된 해시태그의 개수는 총 </a:t>
            </a:r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4559</a:t>
            </a:r>
            <a:r>
              <a:rPr lang="ko-KR" altLang="en-US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24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05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돈까스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카테고리에서 사용된 해시태그의 개수는 총 </a:t>
            </a:r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4219</a:t>
            </a:r>
            <a:r>
              <a:rPr lang="ko-KR" altLang="en-US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24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79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673C8CD-0E72-6101-2290-C9CD4E4048BC}"/>
              </a:ext>
            </a:extLst>
          </p:cNvPr>
          <p:cNvSpPr/>
          <p:nvPr/>
        </p:nvSpPr>
        <p:spPr>
          <a:xfrm>
            <a:off x="946408" y="3126869"/>
            <a:ext cx="1412870" cy="1412870"/>
          </a:xfrm>
          <a:prstGeom prst="rect">
            <a:avLst/>
          </a:prstGeom>
          <a:solidFill>
            <a:schemeClr val="bg1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스시</a:t>
            </a:r>
            <a:endParaRPr lang="en-US" altLang="ko-KR" sz="2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D90507-8621-2F57-5A85-7A3BCF3A0213}"/>
              </a:ext>
            </a:extLst>
          </p:cNvPr>
          <p:cNvSpPr/>
          <p:nvPr/>
        </p:nvSpPr>
        <p:spPr>
          <a:xfrm>
            <a:off x="946408" y="4570790"/>
            <a:ext cx="1412870" cy="1412870"/>
          </a:xfrm>
          <a:prstGeom prst="rect">
            <a:avLst/>
          </a:prstGeom>
          <a:solidFill>
            <a:schemeClr val="bg1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돈까스</a:t>
            </a:r>
            <a:endParaRPr lang="en-US" altLang="ko-KR" sz="2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4BEEB4A-20CB-741A-2FBB-80C691763517}"/>
              </a:ext>
            </a:extLst>
          </p:cNvPr>
          <p:cNvGrpSpPr/>
          <p:nvPr/>
        </p:nvGrpSpPr>
        <p:grpSpPr>
          <a:xfrm>
            <a:off x="946408" y="1682545"/>
            <a:ext cx="10268188" cy="1412870"/>
            <a:chOff x="946408" y="1713999"/>
            <a:chExt cx="10268188" cy="141287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2C3571-2E13-88A4-853D-F6AD6F2331D3}"/>
                </a:ext>
              </a:extLst>
            </p:cNvPr>
            <p:cNvSpPr/>
            <p:nvPr/>
          </p:nvSpPr>
          <p:spPr>
            <a:xfrm>
              <a:off x="946408" y="1713999"/>
              <a:ext cx="1412870" cy="14128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400" b="1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치킨</a:t>
              </a:r>
              <a:endParaRPr lang="en-US" altLang="ko-KR" sz="24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D7213E9-AC95-D9BC-B340-35D732990BE0}"/>
                </a:ext>
              </a:extLst>
            </p:cNvPr>
            <p:cNvSpPr/>
            <p:nvPr/>
          </p:nvSpPr>
          <p:spPr>
            <a:xfrm>
              <a:off x="2390274" y="1713999"/>
              <a:ext cx="4668252" cy="1412870"/>
            </a:xfrm>
            <a:prstGeom prst="rect">
              <a:avLst/>
            </a:prstGeom>
            <a:solidFill>
              <a:schemeClr val="bg2">
                <a:lumMod val="90000"/>
                <a:alpha val="7843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저녁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야식</a:t>
              </a:r>
              <a:endPara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떡볶이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맥주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소주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라면</a:t>
              </a:r>
              <a:endPara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604704-7844-BA8A-EB8E-5EDEFD8DB184}"/>
                </a:ext>
              </a:extLst>
            </p:cNvPr>
            <p:cNvSpPr/>
            <p:nvPr/>
          </p:nvSpPr>
          <p:spPr>
            <a:xfrm>
              <a:off x="7058526" y="1713999"/>
              <a:ext cx="4156070" cy="14128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술과 함께 </a:t>
              </a:r>
              <a:r>
                <a:rPr lang="ko-KR" altLang="en-US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먹는 경우가 대다수</a:t>
              </a: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BHC,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교촌</a:t>
              </a:r>
              <a:endPara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FE927D-EE0B-0AC8-3D5A-9B782851D769}"/>
              </a:ext>
            </a:extLst>
          </p:cNvPr>
          <p:cNvSpPr/>
          <p:nvPr/>
        </p:nvSpPr>
        <p:spPr>
          <a:xfrm>
            <a:off x="2390274" y="3126466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점심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사시미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우동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사케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라멘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F546C-E8E1-2304-26B0-1FDFE80E916A}"/>
              </a:ext>
            </a:extLst>
          </p:cNvPr>
          <p:cNvSpPr/>
          <p:nvPr/>
        </p:nvSpPr>
        <p:spPr>
          <a:xfrm>
            <a:off x="2390274" y="4570589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점심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떡볶이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우동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쫄면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새우튀김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1D25DB-2E76-7DB6-CEA2-2B41BC30FFFC}"/>
              </a:ext>
            </a:extLst>
          </p:cNvPr>
          <p:cNvSpPr/>
          <p:nvPr/>
        </p:nvSpPr>
        <p:spPr>
          <a:xfrm>
            <a:off x="7058526" y="3139959"/>
            <a:ext cx="4156070" cy="14128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점심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저녁메뉴로 소비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메뉴와 함께 술안주로도 선호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오마카세열풍을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통해 </a:t>
            </a:r>
            <a:r>
              <a:rPr lang="ko-KR" altLang="en-US" sz="20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고급화를 추구</a:t>
            </a:r>
            <a:endParaRPr lang="ko-KR" altLang="en-US" sz="16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B6A869F-1718-63FB-E6F7-FD3284D276EC}"/>
              </a:ext>
            </a:extLst>
          </p:cNvPr>
          <p:cNvSpPr/>
          <p:nvPr/>
        </p:nvSpPr>
        <p:spPr>
          <a:xfrm>
            <a:off x="7058526" y="4597373"/>
            <a:ext cx="4156070" cy="14128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일식과 경양식으로 나누어짐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주로 </a:t>
            </a:r>
            <a:r>
              <a:rPr lang="ko-KR" altLang="en-US" sz="20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점심 혼밥 메뉴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소비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712E3-FC4B-DA18-0B97-AA6DDC12A2D4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38097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484674" y="1909565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/>
              <a:t>떡볶이 혹은 라면(</a:t>
            </a:r>
            <a:r>
              <a:rPr lang="ko-KR" altLang="en-US" sz="1600" dirty="0" err="1"/>
              <a:t>볶음면</a:t>
            </a:r>
            <a:r>
              <a:rPr lang="ko-KR" altLang="en-US" sz="1600" dirty="0"/>
              <a:t>) 등과 함께 </a:t>
            </a:r>
            <a:r>
              <a:rPr lang="ko-KR" altLang="en-US" sz="1600" b="1" dirty="0">
                <a:solidFill>
                  <a:srgbClr val="FF1493"/>
                </a:solidFill>
              </a:rPr>
              <a:t>다양한 조합</a:t>
            </a:r>
            <a:r>
              <a:rPr lang="ko-KR" altLang="en-US" sz="1600" dirty="0"/>
              <a:t>으로 소비될 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3D6670-4CE2-609B-06BB-FFE6E9E41FC4}"/>
              </a:ext>
            </a:extLst>
          </p:cNvPr>
          <p:cNvSpPr txBox="1"/>
          <p:nvPr/>
        </p:nvSpPr>
        <p:spPr>
          <a:xfrm>
            <a:off x="484674" y="2522273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스시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1600" dirty="0"/>
              <a:t>SNS </a:t>
            </a:r>
            <a:r>
              <a:rPr lang="ko-KR" altLang="en-US" sz="1600" dirty="0"/>
              <a:t>인증 특성을 고려한다면 이러한 </a:t>
            </a:r>
            <a:r>
              <a:rPr lang="ko-KR" altLang="en-US" sz="1600" b="1" dirty="0">
                <a:solidFill>
                  <a:srgbClr val="FF1493"/>
                </a:solidFill>
              </a:rPr>
              <a:t>고급화 추세</a:t>
            </a:r>
            <a:r>
              <a:rPr lang="ko-KR" altLang="en-US" sz="1600" dirty="0"/>
              <a:t>가 더욱 가속화 될 것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83832C-AAB6-6BC0-A90C-4751689E0B4B}"/>
              </a:ext>
            </a:extLst>
          </p:cNvPr>
          <p:cNvSpPr txBox="1"/>
          <p:nvPr/>
        </p:nvSpPr>
        <p:spPr>
          <a:xfrm>
            <a:off x="484674" y="3134980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돈까스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/>
              <a:t>경양식은 추억의 맛</a:t>
            </a:r>
            <a:r>
              <a:rPr lang="en-US" altLang="ko-KR" sz="1600" dirty="0"/>
              <a:t>, </a:t>
            </a:r>
            <a:r>
              <a:rPr lang="ko-KR" altLang="en-US" sz="1600" dirty="0"/>
              <a:t>일식은 정통성을 강조하며 </a:t>
            </a:r>
            <a:r>
              <a:rPr lang="ko-KR" altLang="en-US" sz="1600" b="1" dirty="0">
                <a:solidFill>
                  <a:srgbClr val="FF1493"/>
                </a:solidFill>
              </a:rPr>
              <a:t>혼밥</a:t>
            </a:r>
            <a:r>
              <a:rPr lang="en-US" altLang="ko-KR" sz="1600" b="1" dirty="0">
                <a:solidFill>
                  <a:srgbClr val="FF1493"/>
                </a:solidFill>
              </a:rPr>
              <a:t>, </a:t>
            </a:r>
            <a:r>
              <a:rPr lang="ko-KR" altLang="en-US" sz="1600" b="1" dirty="0">
                <a:solidFill>
                  <a:srgbClr val="FF1493"/>
                </a:solidFill>
              </a:rPr>
              <a:t>점심 메뉴</a:t>
            </a:r>
            <a:r>
              <a:rPr lang="ko-KR" altLang="en-US" sz="1600" dirty="0"/>
              <a:t>로 소비될 것</a:t>
            </a:r>
            <a:endParaRPr lang="en-US" altLang="ko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D47067-C7F8-7B0E-7B42-C61B1529CEC9}"/>
              </a:ext>
            </a:extLst>
          </p:cNvPr>
          <p:cNvSpPr txBox="1"/>
          <p:nvPr/>
        </p:nvSpPr>
        <p:spPr>
          <a:xfrm>
            <a:off x="484674" y="3752893"/>
            <a:ext cx="11129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떡볶이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1600" dirty="0" err="1"/>
              <a:t>페어링</a:t>
            </a:r>
            <a:r>
              <a:rPr lang="ko-KR" altLang="en-US" sz="1600" dirty="0"/>
              <a:t> 가능성이 높은 만큼다양한 음식과의 </a:t>
            </a:r>
            <a:r>
              <a:rPr lang="ko-KR" altLang="en-US" sz="1600" b="1" dirty="0" err="1">
                <a:solidFill>
                  <a:srgbClr val="FF1493"/>
                </a:solidFill>
              </a:rPr>
              <a:t>콜라보레이션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늘어날 것</a:t>
            </a:r>
          </a:p>
          <a:p>
            <a:pPr algn="r"/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B3824E-23D7-29FE-F8B3-378F25B87F06}"/>
              </a:ext>
            </a:extLst>
          </p:cNvPr>
          <p:cNvSpPr txBox="1"/>
          <p:nvPr/>
        </p:nvSpPr>
        <p:spPr>
          <a:xfrm>
            <a:off x="484674" y="4365601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햄버거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/>
              <a:t>"</a:t>
            </a:r>
            <a:r>
              <a:rPr lang="ko-KR" altLang="en-US" sz="1600" dirty="0" err="1"/>
              <a:t>수제"를</a:t>
            </a:r>
            <a:r>
              <a:rPr lang="ko-KR" altLang="en-US" sz="1600" dirty="0"/>
              <a:t> 강조하고 있는 만큼 </a:t>
            </a:r>
            <a:r>
              <a:rPr lang="ko-KR" altLang="en-US" sz="1600" b="1" dirty="0" err="1">
                <a:solidFill>
                  <a:srgbClr val="FF1493"/>
                </a:solidFill>
              </a:rPr>
              <a:t>수제햄버거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종류와 질 모두 증가할 것으로 예상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D6976-4947-F43B-F360-1E17747D3831}"/>
              </a:ext>
            </a:extLst>
          </p:cNvPr>
          <p:cNvSpPr txBox="1"/>
          <p:nvPr/>
        </p:nvSpPr>
        <p:spPr>
          <a:xfrm>
            <a:off x="484674" y="4978308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파스타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1600" dirty="0"/>
              <a:t>파스타계의 변화로는 "</a:t>
            </a:r>
            <a:r>
              <a:rPr lang="ko-KR" altLang="en-US" sz="1600" b="1" dirty="0" err="1">
                <a:solidFill>
                  <a:srgbClr val="FF1493"/>
                </a:solidFill>
              </a:rPr>
              <a:t>생면"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떠오르고 있음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F1ED51-FAAE-0351-F1FC-9627409931D5}"/>
              </a:ext>
            </a:extLst>
          </p:cNvPr>
          <p:cNvSpPr txBox="1"/>
          <p:nvPr/>
        </p:nvSpPr>
        <p:spPr>
          <a:xfrm>
            <a:off x="484674" y="5588106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피자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l"/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식당을 언급하는 해시태그 또한 많지만 </a:t>
            </a:r>
            <a:r>
              <a:rPr lang="ko-KR" altLang="en-US" sz="1600" b="1" dirty="0">
                <a:solidFill>
                  <a:srgbClr val="FF1493"/>
                </a:solidFill>
                <a:latin typeface="Helvetica Neue"/>
              </a:rPr>
              <a:t>배달음식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으로 더울 소비될 것</a:t>
            </a:r>
            <a:endParaRPr lang="en-US" altLang="ko-KR" sz="16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2023 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음식 트렌드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BE0CA8-1DAF-F054-54B0-A59D6DA2A4FE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트렌드 분석</a:t>
            </a:r>
          </a:p>
        </p:txBody>
      </p:sp>
    </p:spTree>
    <p:extLst>
      <p:ext uri="{BB962C8B-B14F-4D97-AF65-F5344CB8AC3E}">
        <p14:creationId xmlns:p14="http://schemas.microsoft.com/office/powerpoint/2010/main" val="2057203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음식별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 분석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8BD4D5-7139-0406-04F5-F5B431C3DFB9}"/>
              </a:ext>
            </a:extLst>
          </p:cNvPr>
          <p:cNvGrpSpPr/>
          <p:nvPr/>
        </p:nvGrpSpPr>
        <p:grpSpPr>
          <a:xfrm>
            <a:off x="1290004" y="1432511"/>
            <a:ext cx="3208504" cy="523220"/>
            <a:chOff x="490533" y="1432511"/>
            <a:chExt cx="320850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15D8D5-CC62-B2E1-109B-F482548B0F9B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치킨 현황 분석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03F3E16-5FE1-6606-5077-AD83310DBB37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F2326C4-967C-76C8-8724-F77DC3508C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66FC33C-11B2-3205-8990-803C8914E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527908"/>
            <a:ext cx="3389911" cy="44428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DD15B1-68BC-A8AB-8F11-4F8B014AE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1" y="1527908"/>
            <a:ext cx="3600021" cy="4397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08D417-CBD4-23D7-CAC4-B0C2A6FE1DEE}"/>
              </a:ext>
            </a:extLst>
          </p:cNvPr>
          <p:cNvSpPr txBox="1"/>
          <p:nvPr/>
        </p:nvSpPr>
        <p:spPr>
          <a:xfrm>
            <a:off x="484674" y="2994632"/>
            <a:ext cx="481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검색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빈도수 상위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위의 해시태그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7B9A5-054E-440B-F4B6-EF8446AE5336}"/>
              </a:ext>
            </a:extLst>
          </p:cNvPr>
          <p:cNvSpPr txBox="1"/>
          <p:nvPr/>
        </p:nvSpPr>
        <p:spPr>
          <a:xfrm>
            <a:off x="1290004" y="200148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태그가 가장 많이 사용되었을까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3819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3C6466-83D2-7DD8-D1EB-9F076549A16C}"/>
              </a:ext>
            </a:extLst>
          </p:cNvPr>
          <p:cNvSpPr txBox="1"/>
          <p:nvPr/>
        </p:nvSpPr>
        <p:spPr>
          <a:xfrm>
            <a:off x="1290004" y="200148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태그가 가장 많이 사용되었을까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484674" y="2994632"/>
            <a:ext cx="515105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검색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빈도수 상위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위의 해시태그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카테고리에서 음식과 상관없이 나온 태그를 제외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치맥</a:t>
            </a:r>
            <a:r>
              <a:rPr lang="en-US" altLang="ko-KR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맥주 야식</a:t>
            </a:r>
            <a:r>
              <a:rPr lang="en-US" altLang="ko-KR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불금</a:t>
            </a:r>
            <a:r>
              <a:rPr lang="en-US" altLang="ko-KR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후라이드</a:t>
            </a:r>
            <a:endParaRPr lang="en-US" altLang="ko-KR" sz="28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누구나홀딱반한닭</a:t>
            </a:r>
            <a:endParaRPr lang="en-US" altLang="ko-KR" sz="28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22B55D-69DF-D799-FCF7-13F623D05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1631351"/>
            <a:ext cx="6397627" cy="397938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0CA9F1-01AB-F595-D07D-40F5C8F45899}"/>
              </a:ext>
            </a:extLst>
          </p:cNvPr>
          <p:cNvGrpSpPr/>
          <p:nvPr/>
        </p:nvGrpSpPr>
        <p:grpSpPr>
          <a:xfrm>
            <a:off x="1290004" y="1432511"/>
            <a:ext cx="3208504" cy="523220"/>
            <a:chOff x="490533" y="1432511"/>
            <a:chExt cx="3208504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5784F9-5A46-6CB5-1F65-78707F6A20E7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치킨 현황 분석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C12C1EB-ACFC-09B3-0DEB-BB1174D1A581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246EC3E-983A-9E01-E898-9D10E64C3911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5C9AE3-3BAF-7B58-535C-5EAFBCDF2E8C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음식별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 분석 </a:t>
            </a:r>
          </a:p>
        </p:txBody>
      </p:sp>
    </p:spTree>
    <p:extLst>
      <p:ext uri="{BB962C8B-B14F-4D97-AF65-F5344CB8AC3E}">
        <p14:creationId xmlns:p14="http://schemas.microsoft.com/office/powerpoint/2010/main" val="1959372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게시글 유형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72073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일상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5074893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일상스타그램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검색한 음식과는 직접 관련이 없는 계정 소유자들 간의 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소통을 위한 키워드로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166C7-23E9-7009-E44B-2FDACA040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97" y="2022596"/>
            <a:ext cx="5143184" cy="3044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9BF951-D110-C737-F99E-A2BEC638F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6" y="2022596"/>
            <a:ext cx="5214267" cy="29610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426754-21DC-6B08-6240-08B004CD028A}"/>
              </a:ext>
            </a:extLst>
          </p:cNvPr>
          <p:cNvSpPr txBox="1"/>
          <p:nvPr/>
        </p:nvSpPr>
        <p:spPr>
          <a:xfrm>
            <a:off x="6217245" y="5074893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야식치킨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치킨맥주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치맥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신녀회모임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누구나홀딱반한닭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검색어와 직관적으로 연관이 있고 직접적인 브랜드명이나 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페어링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메뉴 관련 키워드로 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80593E-EDF6-49C8-3AD8-55BE58719712}"/>
              </a:ext>
            </a:extLst>
          </p:cNvPr>
          <p:cNvGrpSpPr/>
          <p:nvPr/>
        </p:nvGrpSpPr>
        <p:grpSpPr>
          <a:xfrm>
            <a:off x="7223672" y="1432511"/>
            <a:ext cx="3208504" cy="523220"/>
            <a:chOff x="490533" y="1432511"/>
            <a:chExt cx="320850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A0928-40E9-A4FD-0A91-CF73DEE0B61A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 </a:t>
              </a:r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협찬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7D1E30-C37F-C6CB-62A6-F85B065EB3F9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078CCB5-99CD-B0A3-16CF-5074229451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66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285697-AE19-3DC6-D48E-7A586722EAA4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A1F6340-9DDA-B537-41F2-93A1733BD956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150970-9D9B-787A-96B4-2C3238E1F368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Title: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Font :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강원교육모두체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gmarket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13052757" y="1496819"/>
            <a:ext cx="0" cy="4492487"/>
          </a:xfrm>
          <a:prstGeom prst="line">
            <a:avLst/>
          </a:prstGeom>
          <a:ln w="28575">
            <a:solidFill>
              <a:srgbClr val="FF14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851FBE0-0835-E1D5-5363-41AA3DA123CE}"/>
              </a:ext>
            </a:extLst>
          </p:cNvPr>
          <p:cNvCxnSpPr>
            <a:cxnSpLocks/>
          </p:cNvCxnSpPr>
          <p:nvPr/>
        </p:nvCxnSpPr>
        <p:spPr>
          <a:xfrm>
            <a:off x="13575206" y="1589568"/>
            <a:ext cx="0" cy="4492487"/>
          </a:xfrm>
          <a:prstGeom prst="line">
            <a:avLst/>
          </a:prstGeom>
          <a:ln w="28575">
            <a:solidFill>
              <a:srgbClr val="FF14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9E175A-D9D4-6231-CCBA-288054DA8A92}"/>
              </a:ext>
            </a:extLst>
          </p:cNvPr>
          <p:cNvGrpSpPr/>
          <p:nvPr/>
        </p:nvGrpSpPr>
        <p:grpSpPr>
          <a:xfrm>
            <a:off x="1015555" y="1571220"/>
            <a:ext cx="2271653" cy="3679948"/>
            <a:chOff x="736585" y="1571220"/>
            <a:chExt cx="2271653" cy="36799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F3F76F1-E302-7AAA-B2E1-BC422184BA80}"/>
                </a:ext>
              </a:extLst>
            </p:cNvPr>
            <p:cNvGrpSpPr/>
            <p:nvPr/>
          </p:nvGrpSpPr>
          <p:grpSpPr>
            <a:xfrm>
              <a:off x="874643" y="1571220"/>
              <a:ext cx="2004817" cy="418458"/>
              <a:chOff x="4091183" y="1571220"/>
              <a:chExt cx="2004817" cy="41845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ED8FC-7A3D-9F62-151E-4DA525A7961F}"/>
                  </a:ext>
                </a:extLst>
              </p:cNvPr>
              <p:cNvSpPr txBox="1"/>
              <p:nvPr/>
            </p:nvSpPr>
            <p:spPr>
              <a:xfrm>
                <a:off x="4091183" y="1571220"/>
                <a:ext cx="200481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1493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Topic</a:t>
                </a:r>
                <a:endParaRPr lang="ko-KR" altLang="en-US" sz="2000" dirty="0">
                  <a:solidFill>
                    <a:srgbClr val="FF1493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AA3A2E6-8377-46C0-BDC0-6D9FADFDB932}"/>
                  </a:ext>
                </a:extLst>
              </p:cNvPr>
              <p:cNvCxnSpPr/>
              <p:nvPr/>
            </p:nvCxnSpPr>
            <p:spPr>
              <a:xfrm>
                <a:off x="4094922" y="1577009"/>
                <a:ext cx="2001078" cy="0"/>
              </a:xfrm>
              <a:prstGeom prst="line">
                <a:avLst/>
              </a:prstGeom>
              <a:ln w="28575">
                <a:solidFill>
                  <a:srgbClr val="FF1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9E7B588-1A67-7028-53E1-25CFFAF0BD48}"/>
                  </a:ext>
                </a:extLst>
              </p:cNvPr>
              <p:cNvCxnSpPr/>
              <p:nvPr/>
            </p:nvCxnSpPr>
            <p:spPr>
              <a:xfrm>
                <a:off x="4094922" y="1989678"/>
                <a:ext cx="2001078" cy="0"/>
              </a:xfrm>
              <a:prstGeom prst="line">
                <a:avLst/>
              </a:prstGeom>
              <a:ln w="28575">
                <a:solidFill>
                  <a:srgbClr val="FF1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7BA84A-ACC2-971A-530E-D18DC5B15CDC}"/>
                </a:ext>
              </a:extLst>
            </p:cNvPr>
            <p:cNvSpPr txBox="1"/>
            <p:nvPr/>
          </p:nvSpPr>
          <p:spPr>
            <a:xfrm>
              <a:off x="736585" y="2090692"/>
              <a:ext cx="586787" cy="461665"/>
            </a:xfrm>
            <a:prstGeom prst="rect">
              <a:avLst/>
            </a:prstGeom>
            <a:solidFill>
              <a:srgbClr val="FF1493"/>
            </a:solidFill>
            <a:ln>
              <a:solidFill>
                <a:srgbClr val="FFC0C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4C8B84-CA9C-8270-5015-AE4501E0D8BE}"/>
                </a:ext>
              </a:extLst>
            </p:cNvPr>
            <p:cNvSpPr txBox="1"/>
            <p:nvPr/>
          </p:nvSpPr>
          <p:spPr>
            <a:xfrm>
              <a:off x="1323371" y="2108912"/>
              <a:ext cx="1684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[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서론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]</a:t>
              </a:r>
            </a:p>
            <a:p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홍보효과를 최대로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B0D0707-8D98-B390-DBEF-759CCE670AA1}"/>
                </a:ext>
              </a:extLst>
            </p:cNvPr>
            <p:cNvSpPr txBox="1"/>
            <p:nvPr/>
          </p:nvSpPr>
          <p:spPr>
            <a:xfrm>
              <a:off x="743029" y="2573512"/>
              <a:ext cx="226520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팀 소개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주제 소개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2-1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주제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2-2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왜 인스타그램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?</a:t>
              </a: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2-3 Target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설정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분석 과정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3-1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분석과정 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사용언어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,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분석방법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)</a:t>
              </a: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3-2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데이터 수집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3-3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결과물 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(Model, DF)</a:t>
              </a:r>
            </a:p>
            <a:p>
              <a:pPr lvl="1"/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6D679A-1186-A1DD-FDA7-C138D0A4B880}"/>
              </a:ext>
            </a:extLst>
          </p:cNvPr>
          <p:cNvGrpSpPr/>
          <p:nvPr/>
        </p:nvGrpSpPr>
        <p:grpSpPr>
          <a:xfrm>
            <a:off x="4918518" y="1577009"/>
            <a:ext cx="2271653" cy="1950610"/>
            <a:chOff x="4890858" y="1577009"/>
            <a:chExt cx="2271653" cy="195061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6102BE5-5AAF-9A94-244F-458B9F19C30F}"/>
                </a:ext>
              </a:extLst>
            </p:cNvPr>
            <p:cNvGrpSpPr/>
            <p:nvPr/>
          </p:nvGrpSpPr>
          <p:grpSpPr>
            <a:xfrm>
              <a:off x="5067004" y="1577009"/>
              <a:ext cx="2004817" cy="412669"/>
              <a:chOff x="4091183" y="1577009"/>
              <a:chExt cx="2004817" cy="41266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AE140A-EBB0-0FB8-D6D8-27134F1AA22D}"/>
                  </a:ext>
                </a:extLst>
              </p:cNvPr>
              <p:cNvSpPr txBox="1"/>
              <p:nvPr/>
            </p:nvSpPr>
            <p:spPr>
              <a:xfrm>
                <a:off x="4091183" y="1589568"/>
                <a:ext cx="200481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1493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Topic</a:t>
                </a:r>
                <a:endParaRPr lang="ko-KR" altLang="en-US" sz="2000" b="1" dirty="0">
                  <a:solidFill>
                    <a:srgbClr val="FF1493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44F36807-84C3-C334-29C8-4AE2280CB00A}"/>
                  </a:ext>
                </a:extLst>
              </p:cNvPr>
              <p:cNvCxnSpPr/>
              <p:nvPr/>
            </p:nvCxnSpPr>
            <p:spPr>
              <a:xfrm>
                <a:off x="4094922" y="1577009"/>
                <a:ext cx="2001078" cy="0"/>
              </a:xfrm>
              <a:prstGeom prst="line">
                <a:avLst/>
              </a:prstGeom>
              <a:ln w="28575">
                <a:solidFill>
                  <a:srgbClr val="FF1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B57A63D9-E534-E75E-68BB-A01A8CED956B}"/>
                  </a:ext>
                </a:extLst>
              </p:cNvPr>
              <p:cNvCxnSpPr/>
              <p:nvPr/>
            </p:nvCxnSpPr>
            <p:spPr>
              <a:xfrm>
                <a:off x="4094922" y="1989678"/>
                <a:ext cx="2001078" cy="0"/>
              </a:xfrm>
              <a:prstGeom prst="line">
                <a:avLst/>
              </a:prstGeom>
              <a:ln w="28575">
                <a:solidFill>
                  <a:srgbClr val="FF1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7A27E3-190E-A480-F439-3A8F80970E32}"/>
                </a:ext>
              </a:extLst>
            </p:cNvPr>
            <p:cNvSpPr txBox="1"/>
            <p:nvPr/>
          </p:nvSpPr>
          <p:spPr>
            <a:xfrm>
              <a:off x="4890858" y="2090692"/>
              <a:ext cx="586787" cy="461665"/>
            </a:xfrm>
            <a:prstGeom prst="rect">
              <a:avLst/>
            </a:prstGeom>
            <a:solidFill>
              <a:srgbClr val="FF1493"/>
            </a:solidFill>
            <a:ln>
              <a:solidFill>
                <a:srgbClr val="FFC0CB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 b="1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defRPr>
              </a:lvl1pPr>
            </a:lstStyle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01</a:t>
              </a:r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1240FE-7F54-97BA-E1E4-7199EA36942C}"/>
                </a:ext>
              </a:extLst>
            </p:cNvPr>
            <p:cNvSpPr txBox="1"/>
            <p:nvPr/>
          </p:nvSpPr>
          <p:spPr>
            <a:xfrm>
              <a:off x="5477644" y="2108912"/>
              <a:ext cx="16848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[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본론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]</a:t>
              </a:r>
            </a:p>
            <a:p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데이터 분석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8B5981-23FD-36F7-9624-63B580C7C0D2}"/>
                </a:ext>
              </a:extLst>
            </p:cNvPr>
            <p:cNvSpPr txBox="1"/>
            <p:nvPr/>
          </p:nvSpPr>
          <p:spPr>
            <a:xfrm>
              <a:off x="4890858" y="2573512"/>
              <a:ext cx="22652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인스타 트렌드 분석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1-1 2022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트렌드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1-2 #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일상 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#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광고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AD645E-ED50-3920-7BF5-7AFB61DD1CBA}"/>
              </a:ext>
            </a:extLst>
          </p:cNvPr>
          <p:cNvGrpSpPr/>
          <p:nvPr/>
        </p:nvGrpSpPr>
        <p:grpSpPr>
          <a:xfrm>
            <a:off x="8821481" y="1577009"/>
            <a:ext cx="2271653" cy="2166054"/>
            <a:chOff x="8542511" y="1577009"/>
            <a:chExt cx="2271653" cy="216605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C0AFF5E-AD45-70C5-5B85-D0D67E422720}"/>
                </a:ext>
              </a:extLst>
            </p:cNvPr>
            <p:cNvGrpSpPr/>
            <p:nvPr/>
          </p:nvGrpSpPr>
          <p:grpSpPr>
            <a:xfrm>
              <a:off x="8683317" y="1577009"/>
              <a:ext cx="2004817" cy="412669"/>
              <a:chOff x="4091183" y="1577009"/>
              <a:chExt cx="2004817" cy="41266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BA775E4-B978-BB2F-FF85-BE8B7B41E8F1}"/>
                  </a:ext>
                </a:extLst>
              </p:cNvPr>
              <p:cNvSpPr txBox="1"/>
              <p:nvPr/>
            </p:nvSpPr>
            <p:spPr>
              <a:xfrm>
                <a:off x="4091183" y="1589568"/>
                <a:ext cx="200481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FF1493"/>
                    </a:solidFill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Topic</a:t>
                </a:r>
                <a:endParaRPr lang="ko-KR" altLang="en-US" sz="2000" b="1" dirty="0">
                  <a:solidFill>
                    <a:srgbClr val="FF1493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C3A35159-79E3-0A08-1FCE-0EDEF5041949}"/>
                  </a:ext>
                </a:extLst>
              </p:cNvPr>
              <p:cNvCxnSpPr/>
              <p:nvPr/>
            </p:nvCxnSpPr>
            <p:spPr>
              <a:xfrm>
                <a:off x="4094922" y="1577009"/>
                <a:ext cx="2001078" cy="0"/>
              </a:xfrm>
              <a:prstGeom prst="line">
                <a:avLst/>
              </a:prstGeom>
              <a:ln w="28575">
                <a:solidFill>
                  <a:srgbClr val="FF1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74878AC-57D3-4D46-2435-0A86F50C6306}"/>
                  </a:ext>
                </a:extLst>
              </p:cNvPr>
              <p:cNvCxnSpPr/>
              <p:nvPr/>
            </p:nvCxnSpPr>
            <p:spPr>
              <a:xfrm>
                <a:off x="4094922" y="1989678"/>
                <a:ext cx="2001078" cy="0"/>
              </a:xfrm>
              <a:prstGeom prst="line">
                <a:avLst/>
              </a:prstGeom>
              <a:ln w="28575">
                <a:solidFill>
                  <a:srgbClr val="FF1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2B9008-909C-0F19-3E5C-C04BB4F61D9A}"/>
                </a:ext>
              </a:extLst>
            </p:cNvPr>
            <p:cNvSpPr txBox="1"/>
            <p:nvPr/>
          </p:nvSpPr>
          <p:spPr>
            <a:xfrm>
              <a:off x="8542511" y="2090692"/>
              <a:ext cx="586787" cy="461665"/>
            </a:xfrm>
            <a:prstGeom prst="rect">
              <a:avLst/>
            </a:prstGeom>
            <a:solidFill>
              <a:srgbClr val="FF1493"/>
            </a:solidFill>
            <a:ln>
              <a:solidFill>
                <a:srgbClr val="FFC0CB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 b="1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defRPr>
              </a:lvl1pPr>
            </a:lstStyle>
            <a:p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01</a:t>
              </a:r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3904DF6-83F7-AC12-6F42-2F1AF38A6D9E}"/>
                </a:ext>
              </a:extLst>
            </p:cNvPr>
            <p:cNvSpPr txBox="1"/>
            <p:nvPr/>
          </p:nvSpPr>
          <p:spPr>
            <a:xfrm>
              <a:off x="9129297" y="2108912"/>
              <a:ext cx="16848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[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본론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]</a:t>
              </a:r>
            </a:p>
            <a:p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이렇게 따라해보세요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  <a:endPara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30DADC-7359-9668-605A-54DB117EEA6B}"/>
                </a:ext>
              </a:extLst>
            </p:cNvPr>
            <p:cNvSpPr txBox="1"/>
            <p:nvPr/>
          </p:nvSpPr>
          <p:spPr>
            <a:xfrm>
              <a:off x="8548955" y="2573512"/>
              <a:ext cx="22652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통계적 분석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1-1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필수태그 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/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추가태그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모델 기반 추천 태그</a:t>
              </a:r>
              <a:endPara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lvl="1"/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2-1 </a:t>
              </a:r>
              <a:r>
                <a:rPr lang="ko-KR" alt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구현</a:t>
              </a:r>
              <a:r>
                <a: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!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838B69F-1FEE-DA40-1DB0-E22635E95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04DF62-4261-0154-EC05-3F3B1096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8C2243-7346-5E01-B168-C07DA109A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CD0288-16CB-29F6-584E-4C1EF6FF0EFE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_Pro Bold" panose="00000800000000000000" pitchFamily="50" charset="-127"/>
              </a:rPr>
              <a:t>WHAT?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41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게시글 유형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72073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일상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4820759"/>
            <a:ext cx="10418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평균 좋아요 수가 더 높다</a:t>
            </a:r>
            <a:endParaRPr lang="ko-KR" altLang="en-US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본문 글자수가 더 많다</a:t>
            </a:r>
            <a:endParaRPr lang="en-US" altLang="ko-KR" sz="20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평균 사용된 태그 수가 더 높다</a:t>
            </a:r>
            <a:endParaRPr lang="ko-KR" altLang="en-US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평균 </a:t>
            </a:r>
            <a:r>
              <a:rPr lang="ko-KR" altLang="en-US" sz="20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</a:t>
            </a:r>
            <a:r>
              <a:rPr lang="ko-KR" altLang="en-US" sz="20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수가 더 많다</a:t>
            </a:r>
            <a:endParaRPr lang="ko-KR" altLang="en-US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80593E-EDF6-49C8-3AD8-55BE58719712}"/>
              </a:ext>
            </a:extLst>
          </p:cNvPr>
          <p:cNvGrpSpPr/>
          <p:nvPr/>
        </p:nvGrpSpPr>
        <p:grpSpPr>
          <a:xfrm>
            <a:off x="7223672" y="1432511"/>
            <a:ext cx="3208504" cy="523220"/>
            <a:chOff x="490533" y="1432511"/>
            <a:chExt cx="320850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A0928-40E9-A4FD-0A91-CF73DEE0B61A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 </a:t>
              </a:r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협찬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7D1E30-C37F-C6CB-62A6-F85B065EB3F9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078CCB5-99CD-B0A3-16CF-5074229451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30E701-B0F5-888B-7C1F-9242694E363B}"/>
              </a:ext>
            </a:extLst>
          </p:cNvPr>
          <p:cNvGrpSpPr/>
          <p:nvPr/>
        </p:nvGrpSpPr>
        <p:grpSpPr>
          <a:xfrm>
            <a:off x="987147" y="2039059"/>
            <a:ext cx="10477500" cy="2593723"/>
            <a:chOff x="999576" y="1336325"/>
            <a:chExt cx="10477500" cy="2593723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54B6D40D-BF0A-B17A-7E33-812D50EAD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576" y="1336325"/>
              <a:ext cx="4593357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좋아요수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kumimoji="0" lang="ko-KR" altLang="ko-KR" sz="2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42.5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본문글자수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182.2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사용된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태그수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lang="ko-KR" altLang="en-US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팔로워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수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1362.0</a:t>
              </a:r>
              <a:endParaRPr lang="ko-KR" altLang="ko-KR" sz="2400" b="1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Rectangle 1">
              <a:extLst>
                <a:ext uri="{FF2B5EF4-FFF2-40B4-BE49-F238E27FC236}">
                  <a16:creationId xmlns:a16="http://schemas.microsoft.com/office/drawing/2014/main" id="{18D68C4B-A932-D068-A49D-94E0DE6DF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075" y="1336325"/>
              <a:ext cx="5334001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좋아요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74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lang="ko-KR" altLang="ko-KR" dirty="0" err="1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본문글자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355.4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사용된 태그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sz="2400" b="1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lang="ko-KR" altLang="en-US" dirty="0" err="1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팔로워</a:t>
              </a:r>
              <a:r>
                <a:rPr lang="ko-KR" altLang="en-US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수 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11146.4</a:t>
              </a:r>
              <a:endParaRPr lang="ko-KR" altLang="ko-KR" sz="2400" b="1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CAA7A112-F0D1-29C0-0A8C-65070F37D446}"/>
              </a:ext>
            </a:extLst>
          </p:cNvPr>
          <p:cNvSpPr/>
          <p:nvPr/>
        </p:nvSpPr>
        <p:spPr>
          <a:xfrm rot="16200000">
            <a:off x="5141631" y="2783935"/>
            <a:ext cx="1722268" cy="955914"/>
          </a:xfrm>
          <a:prstGeom prst="triangle">
            <a:avLst/>
          </a:prstGeom>
          <a:solidFill>
            <a:srgbClr val="FFC0CB"/>
          </a:solidFill>
          <a:ln w="28575"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BDF6564D-67DA-613B-CB12-0AAA34FBF931}"/>
              </a:ext>
            </a:extLst>
          </p:cNvPr>
          <p:cNvSpPr/>
          <p:nvPr/>
        </p:nvSpPr>
        <p:spPr>
          <a:xfrm rot="16200000">
            <a:off x="5354145" y="2783935"/>
            <a:ext cx="1722268" cy="955914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09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4342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통계적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6" y="1432511"/>
            <a:ext cx="5147429" cy="954107"/>
            <a:chOff x="490533" y="1432511"/>
            <a:chExt cx="3208504" cy="95410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상관분석 </a:t>
              </a:r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– 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성길님이 </a:t>
              </a:r>
              <a:r>
                <a:rPr lang="ko-KR" altLang="en-US" sz="2800" b="1" dirty="0" err="1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주신것</a:t>
              </a:r>
              <a:endPara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4572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필수태그와 추가태그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최종 추천 데이터셋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E24115-A230-20E4-B689-02AA7B014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9" y="2082289"/>
            <a:ext cx="10654627" cy="28199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74B2C1-5F53-DC89-E25C-1D17D168D9AB}"/>
              </a:ext>
            </a:extLst>
          </p:cNvPr>
          <p:cNvSpPr/>
          <p:nvPr/>
        </p:nvSpPr>
        <p:spPr>
          <a:xfrm>
            <a:off x="6367269" y="2082291"/>
            <a:ext cx="545730" cy="22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4689D9-9FEF-F39F-ECAD-133ECFD5D000}"/>
              </a:ext>
            </a:extLst>
          </p:cNvPr>
          <p:cNvSpPr/>
          <p:nvPr/>
        </p:nvSpPr>
        <p:spPr>
          <a:xfrm>
            <a:off x="10571746" y="2082290"/>
            <a:ext cx="844773" cy="22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5074893"/>
            <a:ext cx="10638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#Plus_Tags :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음식별로 나온 해시태그에서 </a:t>
            </a:r>
            <a:r>
              <a:rPr lang="en-US" altLang="ko-KR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Essential_Tags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와는 다른 고유한 해시태그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#Essential_Tags :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전체 해시태그에서 가장 빈번하게 나온 해시태그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67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3775962" y="2497868"/>
            <a:ext cx="617782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광고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마이크로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인플루언서라면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괜찮아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해시태그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공통적으로 사용되는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유니크한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4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음식 트렌드</a:t>
            </a:r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algn="ctr"/>
            <a:r>
              <a:rPr lang="ko-KR" altLang="en-US" i="0" dirty="0" err="1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해시태그 빈도수로 확인</a:t>
            </a:r>
            <a:endParaRPr lang="en-US" altLang="ko-KR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</a:t>
            </a:r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algn="ctr"/>
            <a:r>
              <a:rPr lang="ko-KR" altLang="en-US" i="0" dirty="0" err="1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팔로워수가</a:t>
            </a:r>
            <a:r>
              <a:rPr lang="ko-KR" altLang="en-US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높은</a:t>
            </a:r>
            <a:endParaRPr lang="en-US" altLang="ko-KR" sz="240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래픽 8" descr="Marketing">
            <a:extLst>
              <a:ext uri="{FF2B5EF4-FFF2-40B4-BE49-F238E27FC236}">
                <a16:creationId xmlns:a16="http://schemas.microsoft.com/office/drawing/2014/main" id="{9EB11665-B8CB-08B1-4D82-7F5B24A37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3514" y="2312917"/>
            <a:ext cx="914400" cy="914400"/>
          </a:xfrm>
          <a:prstGeom prst="rect">
            <a:avLst/>
          </a:prstGeom>
        </p:spPr>
      </p:pic>
      <p:pic>
        <p:nvPicPr>
          <p:cNvPr id="24" name="그래픽 23" descr="해시 태그 단색으로 채워진">
            <a:extLst>
              <a:ext uri="{FF2B5EF4-FFF2-40B4-BE49-F238E27FC236}">
                <a16:creationId xmlns:a16="http://schemas.microsoft.com/office/drawing/2014/main" id="{838E6848-D6BA-B205-39EF-149CAF1AD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04410" y="3284073"/>
            <a:ext cx="914400" cy="914400"/>
          </a:xfrm>
          <a:prstGeom prst="rect">
            <a:avLst/>
          </a:prstGeom>
        </p:spPr>
      </p:pic>
      <p:pic>
        <p:nvPicPr>
          <p:cNvPr id="27" name="그래픽 26" descr="포크와 나이프 윤곽선">
            <a:extLst>
              <a:ext uri="{FF2B5EF4-FFF2-40B4-BE49-F238E27FC236}">
                <a16:creationId xmlns:a16="http://schemas.microsoft.com/office/drawing/2014/main" id="{54E1872D-4423-AF37-60E0-20461F4D9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53962" y="4255229"/>
            <a:ext cx="914400" cy="914400"/>
          </a:xfrm>
          <a:prstGeom prst="rect">
            <a:avLst/>
          </a:prstGeom>
        </p:spPr>
      </p:pic>
      <p:pic>
        <p:nvPicPr>
          <p:cNvPr id="29" name="그래픽 28" descr="인과 관계 단색으로 채워진">
            <a:extLst>
              <a:ext uri="{FF2B5EF4-FFF2-40B4-BE49-F238E27FC236}">
                <a16:creationId xmlns:a16="http://schemas.microsoft.com/office/drawing/2014/main" id="{54974747-573B-843C-82DD-EF61C1119B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04939" y="52263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4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5E6C41A-A140-547D-332C-857A7C7067EB}"/>
              </a:ext>
            </a:extLst>
          </p:cNvPr>
          <p:cNvGrpSpPr/>
          <p:nvPr/>
        </p:nvGrpSpPr>
        <p:grpSpPr>
          <a:xfrm>
            <a:off x="3162672" y="374374"/>
            <a:ext cx="5866656" cy="6109251"/>
            <a:chOff x="3162672" y="374374"/>
            <a:chExt cx="5866656" cy="6109251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B6DB8D7-0FCA-5D53-46F2-71FF03771BEC}"/>
                </a:ext>
              </a:extLst>
            </p:cNvPr>
            <p:cNvSpPr/>
            <p:nvPr/>
          </p:nvSpPr>
          <p:spPr>
            <a:xfrm>
              <a:off x="3162672" y="374374"/>
              <a:ext cx="5866656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D3F595-8B7E-2339-AA01-41C339E8C933}"/>
                </a:ext>
              </a:extLst>
            </p:cNvPr>
            <p:cNvSpPr/>
            <p:nvPr/>
          </p:nvSpPr>
          <p:spPr>
            <a:xfrm>
              <a:off x="3502705" y="484966"/>
              <a:ext cx="509359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3C5F41-53CA-DCF9-6C59-F0043AB8E3AD}"/>
                </a:ext>
              </a:extLst>
            </p:cNvPr>
            <p:cNvGrpSpPr/>
            <p:nvPr/>
          </p:nvGrpSpPr>
          <p:grpSpPr>
            <a:xfrm>
              <a:off x="4177801" y="458463"/>
              <a:ext cx="1702555" cy="560955"/>
              <a:chOff x="2690190" y="484966"/>
              <a:chExt cx="1683027" cy="74524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56DC79-316B-D402-F81D-834E65305392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Finale_0121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FAD3C8-B7C8-E314-79A6-7265FBA08420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#RECOMMENDATION</a:t>
                </a:r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611BDDF-4C85-509B-FEDF-F43394C08298}"/>
                </a:ext>
              </a:extLst>
            </p:cNvPr>
            <p:cNvSpPr/>
            <p:nvPr/>
          </p:nvSpPr>
          <p:spPr>
            <a:xfrm>
              <a:off x="8484674" y="657225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66B27A-3D36-05F4-FA73-4D6225945DAC}"/>
                </a:ext>
              </a:extLst>
            </p:cNvPr>
            <p:cNvSpPr/>
            <p:nvPr/>
          </p:nvSpPr>
          <p:spPr>
            <a:xfrm>
              <a:off x="8678515" y="652419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2A85C9A0-5E32-AAA2-8840-052CBF65455E}"/>
                </a:ext>
              </a:extLst>
            </p:cNvPr>
            <p:cNvSpPr/>
            <p:nvPr/>
          </p:nvSpPr>
          <p:spPr>
            <a:xfrm rot="16200000">
              <a:off x="3941938" y="5102727"/>
              <a:ext cx="295927" cy="349401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06DE79-4053-2596-A591-2F779095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248" y="5137230"/>
              <a:ext cx="371971" cy="2959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D82BD4-B3B3-EF0B-9537-AA04907C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461" y="5150883"/>
              <a:ext cx="349401" cy="32509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0667A1D-515B-A3D8-EFDF-0A30D26BC09B}"/>
                </a:ext>
              </a:extLst>
            </p:cNvPr>
            <p:cNvSpPr/>
            <p:nvPr/>
          </p:nvSpPr>
          <p:spPr>
            <a:xfrm>
              <a:off x="8296227" y="652419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1D1B628-1F2D-9F16-9E9E-7F4CCFB115D2}"/>
                </a:ext>
              </a:extLst>
            </p:cNvPr>
            <p:cNvSpPr/>
            <p:nvPr/>
          </p:nvSpPr>
          <p:spPr>
            <a:xfrm>
              <a:off x="5901497" y="5238468"/>
              <a:ext cx="81859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E3C8F5-78CC-5215-4957-D4022DFDADDA}"/>
                </a:ext>
              </a:extLst>
            </p:cNvPr>
            <p:cNvSpPr/>
            <p:nvPr/>
          </p:nvSpPr>
          <p:spPr>
            <a:xfrm>
              <a:off x="6095338" y="5233662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3DA702-9756-9855-AFC7-D9987877B819}"/>
                </a:ext>
              </a:extLst>
            </p:cNvPr>
            <p:cNvSpPr/>
            <p:nvPr/>
          </p:nvSpPr>
          <p:spPr>
            <a:xfrm>
              <a:off x="5713050" y="5233662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BE109-28E5-0081-228A-4495295ED25F}"/>
                </a:ext>
              </a:extLst>
            </p:cNvPr>
            <p:cNvSpPr/>
            <p:nvPr/>
          </p:nvSpPr>
          <p:spPr>
            <a:xfrm>
              <a:off x="6283934" y="5241428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3B3057F-412C-6E43-DF34-9E6ACBCA8600}"/>
                </a:ext>
              </a:extLst>
            </p:cNvPr>
            <p:cNvSpPr/>
            <p:nvPr/>
          </p:nvSpPr>
          <p:spPr>
            <a:xfrm rot="10800000">
              <a:off x="8329113" y="5150879"/>
              <a:ext cx="349403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F4E2E05-F90F-4EEE-170D-563253EF73CD}"/>
                </a:ext>
              </a:extLst>
            </p:cNvPr>
            <p:cNvGrpSpPr/>
            <p:nvPr/>
          </p:nvGrpSpPr>
          <p:grpSpPr>
            <a:xfrm>
              <a:off x="3502705" y="5537306"/>
              <a:ext cx="1702555" cy="622510"/>
              <a:chOff x="2690190" y="484966"/>
              <a:chExt cx="1683027" cy="82702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9C0D51-E9EF-A2BF-6B44-EC2F6735A6A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8638D0-4FE2-F873-AE71-444284AFD32A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서비스 구현</a:t>
                </a:r>
                <a:endParaRPr lang="en-US" altLang="ko-KR" sz="16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FBDDF9-BEEA-2A98-E8BD-39164B3A130C}"/>
              </a:ext>
            </a:extLst>
          </p:cNvPr>
          <p:cNvGrpSpPr/>
          <p:nvPr/>
        </p:nvGrpSpPr>
        <p:grpSpPr>
          <a:xfrm>
            <a:off x="10564727" y="374374"/>
            <a:ext cx="7606746" cy="6109251"/>
            <a:chOff x="1943100" y="374374"/>
            <a:chExt cx="5160064" cy="6109251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D568A21-C021-4577-F4B9-3220361CE10B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491F55F-1279-8DE1-A355-6E38B5A998B9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1A0A17E-A45E-65DA-2F46-8B83D25C8621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745621"/>
              <a:chOff x="2690190" y="484966"/>
              <a:chExt cx="1683027" cy="9905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9DA77A-F2E0-F62E-8FA5-F47417405C66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Finale_0121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200259-1515-10B7-BE0A-51D7275A0998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Project_recommend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3DEFB12-5FBA-A403-96B7-AB250F7F89A1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5A7CFC-E4A9-40E7-A260-D6C6ABF878C2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DD487C39-C2CE-5D0D-F9CD-FA4B02505CEE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9F14B8-F7D4-D469-6A53-CF15C56F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7C284DD-08B0-1A6C-B518-00927D909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74CDC04-1EB6-8D05-0C36-11D8412F4B93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4FED2F7-78BA-FC1F-6617-C9CC8E8A6B85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3B55898-C704-948D-AAF3-8D4326A97A88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589BBA8-4B45-D0A8-6B95-701D5A0DA67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FC6C126-F589-31DE-46D0-BD2DC5DD2960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9048720-AA17-F271-DA50-E91452D64066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8A20FD4-816C-8749-C506-23CE16AEF6B1}"/>
                </a:ext>
              </a:extLst>
            </p:cNvPr>
            <p:cNvGrpSpPr/>
            <p:nvPr/>
          </p:nvGrpSpPr>
          <p:grpSpPr>
            <a:xfrm>
              <a:off x="2242179" y="5537306"/>
              <a:ext cx="1497496" cy="745621"/>
              <a:chOff x="2690190" y="484966"/>
              <a:chExt cx="1683027" cy="9905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11A823-5E31-D5EF-8442-5B3B40BB2698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1234 Likes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18AA64-2666-93D5-C9D2-4C36202D0675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스시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치킨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돈까스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피자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파스타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햄버거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떡볶이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2D1E42-A038-4E90-3930-A1858537DB1B}"/>
              </a:ext>
            </a:extLst>
          </p:cNvPr>
          <p:cNvGrpSpPr/>
          <p:nvPr/>
        </p:nvGrpSpPr>
        <p:grpSpPr>
          <a:xfrm>
            <a:off x="-5979473" y="374374"/>
            <a:ext cx="7606746" cy="6109251"/>
            <a:chOff x="1943100" y="374374"/>
            <a:chExt cx="5160064" cy="610925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087C267-0593-C11F-D886-A99173E1D0FC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E874AEF-9AFE-5D60-C4B8-8102377A23BA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CD47B5C-E195-2D66-323D-02D38FA7A82D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745621"/>
              <a:chOff x="2690190" y="484966"/>
              <a:chExt cx="1683027" cy="99057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C9D3C4-397B-150E-389F-67AFC5E5353C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Finale_0121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C37D9B-312F-D938-70AD-FEEA175D0C2A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Project_recommend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5B3B929-47C5-3CDE-3A38-A89666731356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4566CED-0EAE-367A-9CB3-7486E4C7F83A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말풍선: 타원형 48">
              <a:extLst>
                <a:ext uri="{FF2B5EF4-FFF2-40B4-BE49-F238E27FC236}">
                  <a16:creationId xmlns:a16="http://schemas.microsoft.com/office/drawing/2014/main" id="{3E14CBAD-5406-2D2C-9F29-D9C046F957D5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1AD56FC-9226-5CDB-81BA-10A7DBB6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0661F59-79C4-8223-C5B8-E0A24E1D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C537463-3088-ACAC-757F-F90C58EC656C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537CB3C-55A0-F2D0-0A91-43200216743E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CFA714-18A2-0B03-23F5-298B690061D5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5AAAACE-BD08-E256-3601-9569E1AA56C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CB3E7A6-AB7F-1C62-5133-218EC3054CFA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C02EF85-705C-6EAE-5B39-F0E65A57D3AD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C2CD1F7-95DF-F9F5-ECEB-E5AA4C28D624}"/>
                </a:ext>
              </a:extLst>
            </p:cNvPr>
            <p:cNvGrpSpPr/>
            <p:nvPr/>
          </p:nvGrpSpPr>
          <p:grpSpPr>
            <a:xfrm>
              <a:off x="2242179" y="5537306"/>
              <a:ext cx="1497496" cy="560955"/>
              <a:chOff x="2690190" y="484966"/>
              <a:chExt cx="1683027" cy="745243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E6DEE3D-71E8-279F-4919-4DF3BAC4C233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EC9A31-8B02-5BBF-92EA-DDC158651D4D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연습삼아 해보는 만들기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64" name="녹화_2023_01_25_14_29_35_409">
            <a:hlinkClick r:id="" action="ppaction://media"/>
            <a:extLst>
              <a:ext uri="{FF2B5EF4-FFF2-40B4-BE49-F238E27FC236}">
                <a16:creationId xmlns:a16="http://schemas.microsoft.com/office/drawing/2014/main" id="{72D7243A-3436-0BA9-1D36-D1ABBD961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14623" y="982140"/>
            <a:ext cx="5446745" cy="41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2800" b="1" dirty="0">
              <a:solidFill>
                <a:srgbClr val="FF14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1229816" y="2497868"/>
            <a:ext cx="9732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4.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6.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8.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10.</a:t>
            </a:r>
            <a:endParaRPr lang="en-US" altLang="ko-KR" b="1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5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EC4FC-B474-6529-FEFD-D0F95EFED0A8}"/>
              </a:ext>
            </a:extLst>
          </p:cNvPr>
          <p:cNvSpPr/>
          <p:nvPr/>
        </p:nvSpPr>
        <p:spPr>
          <a:xfrm>
            <a:off x="785813" y="542926"/>
            <a:ext cx="10701337" cy="1143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983783-1354-0628-84D3-253D9C39DE24}"/>
              </a:ext>
            </a:extLst>
          </p:cNvPr>
          <p:cNvSpPr/>
          <p:nvPr/>
        </p:nvSpPr>
        <p:spPr>
          <a:xfrm>
            <a:off x="785813" y="542925"/>
            <a:ext cx="45719" cy="1143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1019FE-F587-E148-0063-6BEEFF805314}"/>
              </a:ext>
            </a:extLst>
          </p:cNvPr>
          <p:cNvSpPr/>
          <p:nvPr/>
        </p:nvSpPr>
        <p:spPr>
          <a:xfrm>
            <a:off x="3657600" y="287178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무엇이든 물어보세요</a:t>
            </a:r>
            <a:r>
              <a:rPr lang="en-US" altLang="ko-KR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FF145-2C21-04AB-B0BA-ABB8B4BA2484}"/>
              </a:ext>
            </a:extLst>
          </p:cNvPr>
          <p:cNvGrpSpPr/>
          <p:nvPr/>
        </p:nvGrpSpPr>
        <p:grpSpPr>
          <a:xfrm>
            <a:off x="5826124" y="2049461"/>
            <a:ext cx="1120775" cy="1120775"/>
            <a:chOff x="5340350" y="1857375"/>
            <a:chExt cx="1355725" cy="13557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A8BACF4-EF58-F309-4469-792F624A19AC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콜 센터 단색으로 채워진">
              <a:extLst>
                <a:ext uri="{FF2B5EF4-FFF2-40B4-BE49-F238E27FC236}">
                  <a16:creationId xmlns:a16="http://schemas.microsoft.com/office/drawing/2014/main" id="{52EF03E2-7A18-0ADB-AC74-5A4BFB45D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7B7A898F-2AFD-1E13-8436-3462C09F8B8C}"/>
              </a:ext>
            </a:extLst>
          </p:cNvPr>
          <p:cNvSpPr/>
          <p:nvPr/>
        </p:nvSpPr>
        <p:spPr>
          <a:xfrm>
            <a:off x="4343400" y="3614738"/>
            <a:ext cx="4171950" cy="614362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Any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Questions?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681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EC4FC-B474-6529-FEFD-D0F95EFED0A8}"/>
              </a:ext>
            </a:extLst>
          </p:cNvPr>
          <p:cNvSpPr/>
          <p:nvPr/>
        </p:nvSpPr>
        <p:spPr>
          <a:xfrm>
            <a:off x="785813" y="542926"/>
            <a:ext cx="10701337" cy="1143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983783-1354-0628-84D3-253D9C39DE24}"/>
              </a:ext>
            </a:extLst>
          </p:cNvPr>
          <p:cNvSpPr/>
          <p:nvPr/>
        </p:nvSpPr>
        <p:spPr>
          <a:xfrm>
            <a:off x="785813" y="542925"/>
            <a:ext cx="10701337" cy="1143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1019FE-F587-E148-0063-6BEEFF805314}"/>
              </a:ext>
            </a:extLst>
          </p:cNvPr>
          <p:cNvSpPr/>
          <p:nvPr/>
        </p:nvSpPr>
        <p:spPr>
          <a:xfrm>
            <a:off x="3657600" y="287178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FF145-2C21-04AB-B0BA-ABB8B4BA2484}"/>
              </a:ext>
            </a:extLst>
          </p:cNvPr>
          <p:cNvGrpSpPr/>
          <p:nvPr/>
        </p:nvGrpSpPr>
        <p:grpSpPr>
          <a:xfrm>
            <a:off x="5826124" y="2049461"/>
            <a:ext cx="1120775" cy="1120775"/>
            <a:chOff x="5340350" y="1857375"/>
            <a:chExt cx="1355725" cy="13557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A8BACF4-EF58-F309-4469-792F624A19AC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콜 센터 단색으로 채워진">
              <a:extLst>
                <a:ext uri="{FF2B5EF4-FFF2-40B4-BE49-F238E27FC236}">
                  <a16:creationId xmlns:a16="http://schemas.microsoft.com/office/drawing/2014/main" id="{52EF03E2-7A18-0ADB-AC74-5A4BFB45D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7B7A898F-2AFD-1E13-8436-3462C09F8B8C}"/>
              </a:ext>
            </a:extLst>
          </p:cNvPr>
          <p:cNvSpPr/>
          <p:nvPr/>
        </p:nvSpPr>
        <p:spPr>
          <a:xfrm>
            <a:off x="4343400" y="3614738"/>
            <a:ext cx="4171950" cy="614362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지금까지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FINALE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였습니다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2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07FBA3-03A2-6DE3-EE2D-D075B16F4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94" y="1904093"/>
            <a:ext cx="757337" cy="757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33EDF7-9085-D8FB-9559-6CE5F30C2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06" y="612391"/>
            <a:ext cx="1029651" cy="6336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A64DA1-D7CC-DE9C-1DCE-AAC75F2B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1222" y1="36857" x2="61222" y2="36857"/>
                        <a14:foregroundMark x1="62444" y1="41714" x2="62444" y2="41714"/>
                        <a14:foregroundMark x1="61778" y1="48714" x2="61778" y2="48714"/>
                        <a14:foregroundMark x1="61889" y1="55143" x2="61889" y2="55143"/>
                        <a14:foregroundMark x1="62222" y1="62429" x2="62222" y2="62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1" t="22029" r="27155" b="23865"/>
          <a:stretch/>
        </p:blipFill>
        <p:spPr>
          <a:xfrm>
            <a:off x="5089696" y="475267"/>
            <a:ext cx="1466684" cy="1295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083A0A-D8C0-0E7D-A152-846C16D22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5" y="2694084"/>
            <a:ext cx="1328227" cy="13282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58F39C-60B5-9610-EA1D-0755CD0F45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1840020" y="897896"/>
            <a:ext cx="1146370" cy="11463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33BC7D-09B5-6F35-4114-47CC8ED7E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80" y="5091094"/>
            <a:ext cx="576776" cy="5898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536CF4D-8D56-40C0-805C-24E993F97F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7692" y1="21071" x2="57692" y2="21071"/>
                        <a14:foregroundMark x1="59231" y1="15714" x2="59231" y2="15714"/>
                        <a14:foregroundMark x1="58846" y1="16786" x2="58846" y2="1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12834" r="30740" b="74125"/>
          <a:stretch/>
        </p:blipFill>
        <p:spPr>
          <a:xfrm>
            <a:off x="5080631" y="3419061"/>
            <a:ext cx="477078" cy="4638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75E35A6-4F5C-6526-1323-373E1559470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5" t="66315" r="29697" b="18282"/>
          <a:stretch/>
        </p:blipFill>
        <p:spPr>
          <a:xfrm>
            <a:off x="5060621" y="3922642"/>
            <a:ext cx="562708" cy="54785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80EE47-4DE5-6F62-CF7E-016ADC80FC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606" r="77828" b="43991"/>
          <a:stretch/>
        </p:blipFill>
        <p:spPr>
          <a:xfrm>
            <a:off x="2845909" y="5680915"/>
            <a:ext cx="562708" cy="54785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AF6C4D7-24AC-165A-F1C0-FB019164B0A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5" t="65404" r="5867" b="19194"/>
          <a:stretch/>
        </p:blipFill>
        <p:spPr>
          <a:xfrm>
            <a:off x="5060621" y="4817166"/>
            <a:ext cx="562708" cy="5478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37B081B-7137-8044-A151-E9126EB7B1F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8" t="13317" r="5418" b="73643"/>
          <a:stretch/>
        </p:blipFill>
        <p:spPr>
          <a:xfrm>
            <a:off x="5053587" y="5365022"/>
            <a:ext cx="576776" cy="4638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10B6DF-9C37-4984-E977-9E068AA8B9A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2" t="40194" r="54480" b="44403"/>
          <a:stretch/>
        </p:blipFill>
        <p:spPr>
          <a:xfrm>
            <a:off x="5017806" y="5834876"/>
            <a:ext cx="562708" cy="5478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FDFE2B7-FA00-6D58-B711-6D54300BA5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0" t="65404" r="55416" b="19192"/>
          <a:stretch/>
        </p:blipFill>
        <p:spPr>
          <a:xfrm>
            <a:off x="4967957" y="6224581"/>
            <a:ext cx="576776" cy="5478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EB19D3E-A2C2-A595-40C9-8145442EB0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9" y="5023169"/>
            <a:ext cx="1315493" cy="1315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474C339-A074-A4B0-4830-BF72BC0ABE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89" y="4196570"/>
            <a:ext cx="1249705" cy="113037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C7A4F-0548-3D36-A429-0142776681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283" y="3967858"/>
            <a:ext cx="1899804" cy="189980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2BD1C43-AC15-1E3A-4D62-B4C29D390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38" y="1762909"/>
            <a:ext cx="1507249" cy="15349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1A0400-06B2-AD51-4C12-87AA47319757}"/>
              </a:ext>
            </a:extLst>
          </p:cNvPr>
          <p:cNvGrpSpPr/>
          <p:nvPr/>
        </p:nvGrpSpPr>
        <p:grpSpPr>
          <a:xfrm>
            <a:off x="6152765" y="3519421"/>
            <a:ext cx="307974" cy="263104"/>
            <a:chOff x="3260725" y="-6476667"/>
            <a:chExt cx="479425" cy="409577"/>
          </a:xfrm>
        </p:grpSpPr>
        <p:sp>
          <p:nvSpPr>
            <p:cNvPr id="3" name="자유형 24">
              <a:extLst>
                <a:ext uri="{FF2B5EF4-FFF2-40B4-BE49-F238E27FC236}">
                  <a16:creationId xmlns:a16="http://schemas.microsoft.com/office/drawing/2014/main" id="{C90630A3-9BD7-E4E2-3AD5-58E705ADBEB1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3C1A9DE-DD4C-F628-15DA-C7CB3683FFF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E9C5F6E-ACCB-8CFD-46EF-FF3400C2659E}"/>
              </a:ext>
            </a:extLst>
          </p:cNvPr>
          <p:cNvSpPr/>
          <p:nvPr/>
        </p:nvSpPr>
        <p:spPr>
          <a:xfrm rot="5400000">
            <a:off x="10354010" y="355109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3291A3-6C84-6D07-87F2-8A64EACC8A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146" y="3504419"/>
            <a:ext cx="378467" cy="378467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4F75DEDA-4F24-7A0D-8C02-F2CDC42AE4C7}"/>
              </a:ext>
            </a:extLst>
          </p:cNvPr>
          <p:cNvSpPr/>
          <p:nvPr/>
        </p:nvSpPr>
        <p:spPr>
          <a:xfrm rot="16200000">
            <a:off x="2391428" y="3049190"/>
            <a:ext cx="446633" cy="463825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179D64-B883-7528-31AF-5E124646ACF2}"/>
              </a:ext>
            </a:extLst>
          </p:cNvPr>
          <p:cNvCxnSpPr>
            <a:cxnSpLocks/>
          </p:cNvCxnSpPr>
          <p:nvPr/>
        </p:nvCxnSpPr>
        <p:spPr>
          <a:xfrm>
            <a:off x="10867146" y="1123013"/>
            <a:ext cx="0" cy="1159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D8594BC-0D04-070D-EDC6-680501185B7A}"/>
              </a:ext>
            </a:extLst>
          </p:cNvPr>
          <p:cNvSpPr/>
          <p:nvPr/>
        </p:nvSpPr>
        <p:spPr>
          <a:xfrm rot="10800000">
            <a:off x="9263270" y="1246022"/>
            <a:ext cx="622842" cy="1097244"/>
          </a:xfrm>
          <a:custGeom>
            <a:avLst/>
            <a:gdLst>
              <a:gd name="connsiteX0" fmla="*/ 622842 w 622842"/>
              <a:gd name="connsiteY0" fmla="*/ 1097244 h 1097244"/>
              <a:gd name="connsiteX1" fmla="*/ 0 w 622842"/>
              <a:gd name="connsiteY1" fmla="*/ 1097244 h 1097244"/>
              <a:gd name="connsiteX2" fmla="*/ 0 w 622842"/>
              <a:gd name="connsiteY2" fmla="*/ 441339 h 1097244"/>
              <a:gd name="connsiteX3" fmla="*/ 0 w 622842"/>
              <a:gd name="connsiteY3" fmla="*/ 439173 h 1097244"/>
              <a:gd name="connsiteX4" fmla="*/ 0 w 622842"/>
              <a:gd name="connsiteY4" fmla="*/ 631 h 1097244"/>
              <a:gd name="connsiteX5" fmla="*/ 310176 w 622842"/>
              <a:gd name="connsiteY5" fmla="*/ 430432 h 1097244"/>
              <a:gd name="connsiteX6" fmla="*/ 620808 w 622842"/>
              <a:gd name="connsiteY6" fmla="*/ 0 h 1097244"/>
              <a:gd name="connsiteX7" fmla="*/ 620808 w 622842"/>
              <a:gd name="connsiteY7" fmla="*/ 439173 h 1097244"/>
              <a:gd name="connsiteX8" fmla="*/ 622842 w 622842"/>
              <a:gd name="connsiteY8" fmla="*/ 439173 h 109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42" h="1097244">
                <a:moveTo>
                  <a:pt x="622842" y="1097244"/>
                </a:moveTo>
                <a:lnTo>
                  <a:pt x="0" y="1097244"/>
                </a:lnTo>
                <a:lnTo>
                  <a:pt x="0" y="441339"/>
                </a:lnTo>
                <a:lnTo>
                  <a:pt x="0" y="439173"/>
                </a:lnTo>
                <a:lnTo>
                  <a:pt x="0" y="631"/>
                </a:lnTo>
                <a:lnTo>
                  <a:pt x="310176" y="430432"/>
                </a:lnTo>
                <a:lnTo>
                  <a:pt x="620808" y="0"/>
                </a:lnTo>
                <a:lnTo>
                  <a:pt x="620808" y="439173"/>
                </a:lnTo>
                <a:lnTo>
                  <a:pt x="622842" y="4391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33B4F164-AF0F-6C34-B0B0-2F286ABA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10442420" y="5071641"/>
            <a:ext cx="1046921" cy="11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eautifulsoup 모듈 - Dev-hwon's blog">
            <a:extLst>
              <a:ext uri="{FF2B5EF4-FFF2-40B4-BE49-F238E27FC236}">
                <a16:creationId xmlns:a16="http://schemas.microsoft.com/office/drawing/2014/main" id="{908A9C44-BEE1-2DB3-00D0-E4C742C2F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10092321" y="4458312"/>
            <a:ext cx="1725380" cy="5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515559D-0705-A3FA-86F1-07EF38A6A761}"/>
              </a:ext>
            </a:extLst>
          </p:cNvPr>
          <p:cNvGrpSpPr/>
          <p:nvPr/>
        </p:nvGrpSpPr>
        <p:grpSpPr>
          <a:xfrm>
            <a:off x="-4780432" y="689331"/>
            <a:ext cx="4154905" cy="4013123"/>
            <a:chOff x="1074821" y="2002462"/>
            <a:chExt cx="4154905" cy="401312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118161-22A1-80CA-16C7-48B0F9792754}"/>
                </a:ext>
              </a:extLst>
            </p:cNvPr>
            <p:cNvSpPr/>
            <p:nvPr/>
          </p:nvSpPr>
          <p:spPr>
            <a:xfrm>
              <a:off x="1074821" y="2002462"/>
              <a:ext cx="4154905" cy="4013123"/>
            </a:xfrm>
            <a:prstGeom prst="rect">
              <a:avLst/>
            </a:prstGeom>
            <a:ln>
              <a:solidFill>
                <a:srgbClr val="FF149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12D13FE-D395-4CE9-0FDF-5C000052E817}"/>
                </a:ext>
              </a:extLst>
            </p:cNvPr>
            <p:cNvSpPr/>
            <p:nvPr/>
          </p:nvSpPr>
          <p:spPr>
            <a:xfrm>
              <a:off x="1497185" y="2166935"/>
              <a:ext cx="389272" cy="295323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BFAB086-A8B0-D71E-4849-DBFA5CB18281}"/>
                </a:ext>
              </a:extLst>
            </p:cNvPr>
            <p:cNvGrpSpPr/>
            <p:nvPr/>
          </p:nvGrpSpPr>
          <p:grpSpPr>
            <a:xfrm>
              <a:off x="1967915" y="2149593"/>
              <a:ext cx="1301159" cy="462809"/>
              <a:chOff x="2690190" y="484966"/>
              <a:chExt cx="1683027" cy="93962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FD1471-EA9F-61A6-940A-B7400B1B0D03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542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Sushi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5F0297-8754-51D8-1CF8-853848C56280}"/>
                  </a:ext>
                </a:extLst>
              </p:cNvPr>
              <p:cNvSpPr txBox="1"/>
              <p:nvPr/>
            </p:nvSpPr>
            <p:spPr>
              <a:xfrm>
                <a:off x="2690190" y="862208"/>
                <a:ext cx="1683027" cy="56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088E104-D310-3143-7298-145346ECF5AF}"/>
                </a:ext>
              </a:extLst>
            </p:cNvPr>
            <p:cNvSpPr/>
            <p:nvPr/>
          </p:nvSpPr>
          <p:spPr>
            <a:xfrm>
              <a:off x="4536921" y="2279656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6BBACF2-48E8-F10D-E6A9-4D6A3F8E2FA7}"/>
                </a:ext>
              </a:extLst>
            </p:cNvPr>
            <p:cNvSpPr/>
            <p:nvPr/>
          </p:nvSpPr>
          <p:spPr>
            <a:xfrm>
              <a:off x="4685062" y="2276510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A7306650-A0CC-D57E-DD3F-E2AED39D0696}"/>
                </a:ext>
              </a:extLst>
            </p:cNvPr>
            <p:cNvSpPr/>
            <p:nvPr/>
          </p:nvSpPr>
          <p:spPr>
            <a:xfrm rot="16200000">
              <a:off x="1903732" y="5169432"/>
              <a:ext cx="193644" cy="267026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F9F9BF3-B29E-E5BB-CBE5-1D7D71D91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185" y="5211205"/>
              <a:ext cx="284275" cy="19364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7633B0C-E4B2-0004-9527-33259407F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887" y="5220139"/>
              <a:ext cx="267026" cy="212727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6F0E0C-BA2D-2058-3392-BA92D268EED1}"/>
                </a:ext>
              </a:extLst>
            </p:cNvPr>
            <p:cNvSpPr/>
            <p:nvPr/>
          </p:nvSpPr>
          <p:spPr>
            <a:xfrm>
              <a:off x="4392903" y="2276510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B5022B5-BDEE-4217-EFDB-C20F949E1A70}"/>
                </a:ext>
              </a:extLst>
            </p:cNvPr>
            <p:cNvSpPr/>
            <p:nvPr/>
          </p:nvSpPr>
          <p:spPr>
            <a:xfrm rot="10800000">
              <a:off x="4504919" y="5220134"/>
              <a:ext cx="267027" cy="314941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DD3E52D-86FE-E060-1196-2C13BAD3EAD0}"/>
                </a:ext>
              </a:extLst>
            </p:cNvPr>
            <p:cNvGrpSpPr/>
            <p:nvPr/>
          </p:nvGrpSpPr>
          <p:grpSpPr>
            <a:xfrm>
              <a:off x="1393704" y="5472994"/>
              <a:ext cx="1981392" cy="411023"/>
              <a:chOff x="3025453" y="484966"/>
              <a:chExt cx="2562896" cy="83448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58C32D-EAF4-5CB2-10AE-827C6EB805CF}"/>
                  </a:ext>
                </a:extLst>
              </p:cNvPr>
              <p:cNvSpPr txBox="1"/>
              <p:nvPr/>
            </p:nvSpPr>
            <p:spPr>
              <a:xfrm>
                <a:off x="3066965" y="484966"/>
                <a:ext cx="1683026" cy="449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BA596B-95F6-17D7-77CF-D34955964AD7}"/>
                  </a:ext>
                </a:extLst>
              </p:cNvPr>
              <p:cNvSpPr txBox="1"/>
              <p:nvPr/>
            </p:nvSpPr>
            <p:spPr>
              <a:xfrm>
                <a:off x="3025453" y="862210"/>
                <a:ext cx="2562896" cy="457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오마카세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저녁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사시미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pic>
          <p:nvPicPr>
            <p:cNvPr id="28" name="Picture 2" descr="대전 관저동 초밥집,  스시니배로 (가성비갑, 그냥 무조건 추천)">
              <a:extLst>
                <a:ext uri="{FF2B5EF4-FFF2-40B4-BE49-F238E27FC236}">
                  <a16:creationId xmlns:a16="http://schemas.microsoft.com/office/drawing/2014/main" id="{4C6EB185-A182-7888-675A-F1E244289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782" y="2479480"/>
              <a:ext cx="3248164" cy="2722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0242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Bold" panose="00000800000000000000" pitchFamily="50" charset="-127"/>
              </a:rPr>
              <a:t>Image_Data_Crawling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D3BDF2-873D-BAB3-AE79-4588674378D6}"/>
              </a:ext>
            </a:extLst>
          </p:cNvPr>
          <p:cNvGrpSpPr/>
          <p:nvPr/>
        </p:nvGrpSpPr>
        <p:grpSpPr>
          <a:xfrm>
            <a:off x="1059164" y="3119309"/>
            <a:ext cx="2166522" cy="589932"/>
            <a:chOff x="9090066" y="2391807"/>
            <a:chExt cx="2149755" cy="589932"/>
          </a:xfrm>
        </p:grpSpPr>
        <p:pic>
          <p:nvPicPr>
            <p:cNvPr id="26" name="그래픽 25" descr="열린 폴더 단색으로 채워진">
              <a:extLst>
                <a:ext uri="{FF2B5EF4-FFF2-40B4-BE49-F238E27FC236}">
                  <a16:creationId xmlns:a16="http://schemas.microsoft.com/office/drawing/2014/main" id="{BCCB0891-C5E0-3278-BE9B-A989EA36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93635E-79B6-B810-2909-60DFB3CFD114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Tteokbokki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BB79D8-4364-AE39-65DA-E1260AEABAE6}"/>
              </a:ext>
            </a:extLst>
          </p:cNvPr>
          <p:cNvGrpSpPr/>
          <p:nvPr/>
        </p:nvGrpSpPr>
        <p:grpSpPr>
          <a:xfrm>
            <a:off x="1059164" y="3652646"/>
            <a:ext cx="2166522" cy="589932"/>
            <a:chOff x="9090066" y="2391807"/>
            <a:chExt cx="2149755" cy="589932"/>
          </a:xfrm>
        </p:grpSpPr>
        <p:pic>
          <p:nvPicPr>
            <p:cNvPr id="29" name="그래픽 28" descr="열린 폴더 단색으로 채워진">
              <a:extLst>
                <a:ext uri="{FF2B5EF4-FFF2-40B4-BE49-F238E27FC236}">
                  <a16:creationId xmlns:a16="http://schemas.microsoft.com/office/drawing/2014/main" id="{8469E870-E208-86EF-3736-A8930030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F97DC4-A619-C65E-D6B0-CA575AEA0387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Pasta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2F4274-7CB9-D4E1-41CA-FA18AD2AB84B}"/>
              </a:ext>
            </a:extLst>
          </p:cNvPr>
          <p:cNvGrpSpPr/>
          <p:nvPr/>
        </p:nvGrpSpPr>
        <p:grpSpPr>
          <a:xfrm>
            <a:off x="1059164" y="4185983"/>
            <a:ext cx="2166522" cy="589932"/>
            <a:chOff x="9090066" y="2391807"/>
            <a:chExt cx="2149755" cy="589932"/>
          </a:xfrm>
        </p:grpSpPr>
        <p:pic>
          <p:nvPicPr>
            <p:cNvPr id="32" name="그래픽 31" descr="열린 폴더 단색으로 채워진">
              <a:extLst>
                <a:ext uri="{FF2B5EF4-FFF2-40B4-BE49-F238E27FC236}">
                  <a16:creationId xmlns:a16="http://schemas.microsoft.com/office/drawing/2014/main" id="{2B1E6475-3BDE-4BD1-2EA0-19C0C228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D7E2-C527-128E-F089-4877EF2B2C46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Sushi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596953-3A32-8D34-2A88-5B0C934A2231}"/>
              </a:ext>
            </a:extLst>
          </p:cNvPr>
          <p:cNvGrpSpPr/>
          <p:nvPr/>
        </p:nvGrpSpPr>
        <p:grpSpPr>
          <a:xfrm>
            <a:off x="1059164" y="2585972"/>
            <a:ext cx="2166522" cy="589932"/>
            <a:chOff x="9090066" y="2391807"/>
            <a:chExt cx="2149755" cy="589932"/>
          </a:xfrm>
        </p:grpSpPr>
        <p:pic>
          <p:nvPicPr>
            <p:cNvPr id="41" name="그래픽 40" descr="열린 폴더 단색으로 채워진">
              <a:extLst>
                <a:ext uri="{FF2B5EF4-FFF2-40B4-BE49-F238E27FC236}">
                  <a16:creationId xmlns:a16="http://schemas.microsoft.com/office/drawing/2014/main" id="{4E5A8C6A-F5C6-72A6-96DC-E78C12C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F17FDC-5AC8-6350-177E-BCA603A3F7CA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Pizza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B04CC1-0145-27C1-628C-E6D208E5B0D3}"/>
              </a:ext>
            </a:extLst>
          </p:cNvPr>
          <p:cNvGrpSpPr/>
          <p:nvPr/>
        </p:nvGrpSpPr>
        <p:grpSpPr>
          <a:xfrm>
            <a:off x="1059164" y="4719320"/>
            <a:ext cx="2166522" cy="589932"/>
            <a:chOff x="9090066" y="2391807"/>
            <a:chExt cx="2149755" cy="589932"/>
          </a:xfrm>
        </p:grpSpPr>
        <p:pic>
          <p:nvPicPr>
            <p:cNvPr id="44" name="그래픽 43" descr="열린 폴더 단색으로 채워진">
              <a:extLst>
                <a:ext uri="{FF2B5EF4-FFF2-40B4-BE49-F238E27FC236}">
                  <a16:creationId xmlns:a16="http://schemas.microsoft.com/office/drawing/2014/main" id="{1D2308DF-F1D4-1B5D-AA75-8BE8A433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9F309-1E64-4FFC-3476-120C5F85AC43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Burger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69AACC-5379-7994-1138-6C327273D90B}"/>
              </a:ext>
            </a:extLst>
          </p:cNvPr>
          <p:cNvGrpSpPr/>
          <p:nvPr/>
        </p:nvGrpSpPr>
        <p:grpSpPr>
          <a:xfrm>
            <a:off x="1059164" y="5252655"/>
            <a:ext cx="2166522" cy="589932"/>
            <a:chOff x="9090066" y="2391807"/>
            <a:chExt cx="2149755" cy="589932"/>
          </a:xfrm>
        </p:grpSpPr>
        <p:pic>
          <p:nvPicPr>
            <p:cNvPr id="47" name="그래픽 46" descr="열린 폴더 단색으로 채워진">
              <a:extLst>
                <a:ext uri="{FF2B5EF4-FFF2-40B4-BE49-F238E27FC236}">
                  <a16:creationId xmlns:a16="http://schemas.microsoft.com/office/drawing/2014/main" id="{ABF18F23-C4D3-C988-44C6-F3160667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B4E916-44AF-06C7-05F5-5FB4EA87083D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Porkcutlet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42B65FB-864D-4020-63D2-A81F292344D4}"/>
              </a:ext>
            </a:extLst>
          </p:cNvPr>
          <p:cNvGrpSpPr/>
          <p:nvPr/>
        </p:nvGrpSpPr>
        <p:grpSpPr>
          <a:xfrm>
            <a:off x="1059164" y="2052635"/>
            <a:ext cx="2166522" cy="589932"/>
            <a:chOff x="9090066" y="2391807"/>
            <a:chExt cx="2149755" cy="589932"/>
          </a:xfrm>
        </p:grpSpPr>
        <p:pic>
          <p:nvPicPr>
            <p:cNvPr id="60" name="그래픽 59" descr="열린 폴더 단색으로 채워진">
              <a:extLst>
                <a:ext uri="{FF2B5EF4-FFF2-40B4-BE49-F238E27FC236}">
                  <a16:creationId xmlns:a16="http://schemas.microsoft.com/office/drawing/2014/main" id="{DC830BD2-4FDA-4D25-92AF-78610FAF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9A1DA3-1269-77AE-35FA-5701ABC1FBE0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Chicken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042" name="이등변 삼각형 1041">
            <a:extLst>
              <a:ext uri="{FF2B5EF4-FFF2-40B4-BE49-F238E27FC236}">
                <a16:creationId xmlns:a16="http://schemas.microsoft.com/office/drawing/2014/main" id="{BC1CC579-F213-A904-78CF-C8B0ECA8EFE0}"/>
              </a:ext>
            </a:extLst>
          </p:cNvPr>
          <p:cNvSpPr/>
          <p:nvPr/>
        </p:nvSpPr>
        <p:spPr>
          <a:xfrm rot="5400000">
            <a:off x="527074" y="3735830"/>
            <a:ext cx="503510" cy="265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이등변 삼각형 1042">
            <a:extLst>
              <a:ext uri="{FF2B5EF4-FFF2-40B4-BE49-F238E27FC236}">
                <a16:creationId xmlns:a16="http://schemas.microsoft.com/office/drawing/2014/main" id="{05AA1528-3D2F-66F0-0C7D-171ED7A7B140}"/>
              </a:ext>
            </a:extLst>
          </p:cNvPr>
          <p:cNvSpPr/>
          <p:nvPr/>
        </p:nvSpPr>
        <p:spPr>
          <a:xfrm rot="5400000">
            <a:off x="387611" y="3735830"/>
            <a:ext cx="503510" cy="26560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이등변 삼각형 1043">
            <a:extLst>
              <a:ext uri="{FF2B5EF4-FFF2-40B4-BE49-F238E27FC236}">
                <a16:creationId xmlns:a16="http://schemas.microsoft.com/office/drawing/2014/main" id="{6DFEB401-8B60-A564-DA53-4B24852DE0E9}"/>
              </a:ext>
            </a:extLst>
          </p:cNvPr>
          <p:cNvSpPr/>
          <p:nvPr/>
        </p:nvSpPr>
        <p:spPr>
          <a:xfrm rot="5400000">
            <a:off x="248147" y="3735830"/>
            <a:ext cx="503510" cy="265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2C90E-0619-28A5-6421-DB4DA0B268E6}"/>
              </a:ext>
            </a:extLst>
          </p:cNvPr>
          <p:cNvSpPr txBox="1"/>
          <p:nvPr/>
        </p:nvSpPr>
        <p:spPr>
          <a:xfrm>
            <a:off x="3423793" y="1489992"/>
            <a:ext cx="83888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B0104-03B7-16BF-1399-3D482EE2F3C2}"/>
              </a:ext>
            </a:extLst>
          </p:cNvPr>
          <p:cNvSpPr txBox="1"/>
          <p:nvPr/>
        </p:nvSpPr>
        <p:spPr>
          <a:xfrm>
            <a:off x="600490" y="1489992"/>
            <a:ext cx="219572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최종폴더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24" name="표 33">
            <a:extLst>
              <a:ext uri="{FF2B5EF4-FFF2-40B4-BE49-F238E27FC236}">
                <a16:creationId xmlns:a16="http://schemas.microsoft.com/office/drawing/2014/main" id="{15FA7A46-59CE-7F5D-6280-97535BD9C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01116"/>
              </p:ext>
            </p:extLst>
          </p:nvPr>
        </p:nvGraphicFramePr>
        <p:xfrm>
          <a:off x="3423792" y="2123440"/>
          <a:ext cx="8388869" cy="35969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10558">
                  <a:extLst>
                    <a:ext uri="{9D8B030D-6E8A-4147-A177-3AD203B41FA5}">
                      <a16:colId xmlns:a16="http://schemas.microsoft.com/office/drawing/2014/main" val="1862612016"/>
                    </a:ext>
                  </a:extLst>
                </a:gridCol>
                <a:gridCol w="1241879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277257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1159175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6380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훈련점수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테스트점수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최종모델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454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(units=64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Resnet50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(64,128,256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(64,128,256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=0.0001)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=0.0001)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23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Title:</a:t>
            </a: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Font :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강원교육모두체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gmarket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KoPubWorld돋움체_Pro Bold" panose="00000800000000000000" pitchFamily="50" charset="-127"/>
              </a:rPr>
              <a:t>사용 라이브러리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E7A8CC-5ADB-06DA-EBA2-2F3A07713C8E}"/>
              </a:ext>
            </a:extLst>
          </p:cNvPr>
          <p:cNvSpPr/>
          <p:nvPr/>
        </p:nvSpPr>
        <p:spPr>
          <a:xfrm>
            <a:off x="5241975" y="-806328"/>
            <a:ext cx="568364" cy="5683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14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40806A-08C4-C058-9289-CDE92E7778DB}"/>
              </a:ext>
            </a:extLst>
          </p:cNvPr>
          <p:cNvSpPr/>
          <p:nvPr/>
        </p:nvSpPr>
        <p:spPr>
          <a:xfrm>
            <a:off x="748445" y="1202246"/>
            <a:ext cx="3955033" cy="1359367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팀장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데이터 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크롤링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데이터 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설계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Ppt</a:t>
            </a:r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발표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D2254F-D3FA-E869-D54A-61BCDF3967CF}"/>
              </a:ext>
            </a:extLst>
          </p:cNvPr>
          <p:cNvSpPr/>
          <p:nvPr/>
        </p:nvSpPr>
        <p:spPr>
          <a:xfrm>
            <a:off x="4725053" y="2749316"/>
            <a:ext cx="1359366" cy="13593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박주현</a:t>
            </a:r>
            <a:endParaRPr lang="en-US" altLang="ko-KR" sz="2400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AE13B-9EA7-88FA-E410-9AFBDA62A0E4}"/>
              </a:ext>
            </a:extLst>
          </p:cNvPr>
          <p:cNvSpPr/>
          <p:nvPr/>
        </p:nvSpPr>
        <p:spPr>
          <a:xfrm>
            <a:off x="4725053" y="1203189"/>
            <a:ext cx="1359366" cy="13593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2400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전대한</a:t>
            </a:r>
            <a:endParaRPr lang="en-US" altLang="ko-KR" sz="2400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E5A1AC-FE97-D64C-6C07-017DDB71653C}"/>
              </a:ext>
            </a:extLst>
          </p:cNvPr>
          <p:cNvSpPr/>
          <p:nvPr/>
        </p:nvSpPr>
        <p:spPr>
          <a:xfrm>
            <a:off x="4725053" y="4296132"/>
            <a:ext cx="1359366" cy="13593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</a:t>
            </a:r>
            <a:r>
              <a:rPr lang="ko-KR" altLang="en-US" sz="2400" b="1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임성길</a:t>
            </a:r>
            <a:endParaRPr lang="en-US" altLang="ko-KR" sz="2400" b="1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B910D2-AC44-69D6-2034-3D9080B3B85B}"/>
              </a:ext>
            </a:extLst>
          </p:cNvPr>
          <p:cNvSpPr/>
          <p:nvPr/>
        </p:nvSpPr>
        <p:spPr>
          <a:xfrm>
            <a:off x="748445" y="2743974"/>
            <a:ext cx="3955033" cy="1359367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팀장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데이터 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크롤링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데이터 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설계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Ppt</a:t>
            </a:r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발표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1C8D9D-2BF6-D68B-A3D5-3AFFD81B89D2}"/>
              </a:ext>
            </a:extLst>
          </p:cNvPr>
          <p:cNvSpPr/>
          <p:nvPr/>
        </p:nvSpPr>
        <p:spPr>
          <a:xfrm>
            <a:off x="748445" y="4284758"/>
            <a:ext cx="3955033" cy="1359367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팀장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데이터 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크롤링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이미지 데이터 </a:t>
            </a:r>
            <a:r>
              <a:rPr lang="ko-KR" altLang="en-US" sz="1600" dirty="0" err="1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설계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Ppt</a:t>
            </a:r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발표</a:t>
            </a:r>
            <a:endParaRPr lang="en-US" altLang="ko-KR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5CBAA9-F940-9D3C-E042-02BBCAE9B8B4}"/>
              </a:ext>
            </a:extLst>
          </p:cNvPr>
          <p:cNvSpPr/>
          <p:nvPr/>
        </p:nvSpPr>
        <p:spPr>
          <a:xfrm>
            <a:off x="6115415" y="1203189"/>
            <a:ext cx="1359366" cy="13593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남수민</a:t>
            </a:r>
            <a:endParaRPr lang="en-US" altLang="ko-KR" sz="2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DF8D89-CE1C-A622-F1A9-5B49147737D1}"/>
              </a:ext>
            </a:extLst>
          </p:cNvPr>
          <p:cNvSpPr/>
          <p:nvPr/>
        </p:nvSpPr>
        <p:spPr>
          <a:xfrm>
            <a:off x="7509614" y="1202246"/>
            <a:ext cx="3955033" cy="1359367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텍스트 데이터 </a:t>
            </a:r>
            <a:r>
              <a:rPr lang="ko-KR" altLang="en-US" sz="18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r>
              <a:rPr lang="ko-KR" altLang="en-US" sz="18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및 시각화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상관분석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해시태그분석</a:t>
            </a:r>
            <a:endParaRPr lang="en-US" altLang="ko-KR" sz="18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9BFF1A-3D5E-2512-893A-60660C6BF21F}"/>
              </a:ext>
            </a:extLst>
          </p:cNvPr>
          <p:cNvSpPr/>
          <p:nvPr/>
        </p:nvSpPr>
        <p:spPr>
          <a:xfrm>
            <a:off x="6115415" y="2755073"/>
            <a:ext cx="1359366" cy="13593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박명훈</a:t>
            </a:r>
            <a:endParaRPr lang="en-US" altLang="ko-KR" sz="2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B2EE30-4AC3-7812-08E4-9A2325EC9619}"/>
              </a:ext>
            </a:extLst>
          </p:cNvPr>
          <p:cNvSpPr/>
          <p:nvPr/>
        </p:nvSpPr>
        <p:spPr>
          <a:xfrm>
            <a:off x="7509614" y="2754130"/>
            <a:ext cx="3955033" cy="1359367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텍스트 데이터 </a:t>
            </a:r>
            <a:r>
              <a:rPr lang="ko-KR" altLang="en-US" sz="18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r>
              <a:rPr lang="ko-KR" altLang="en-US" sz="18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및 시각화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514F0-5C8F-083D-28E1-9C3B3F339F14}"/>
              </a:ext>
            </a:extLst>
          </p:cNvPr>
          <p:cNvSpPr/>
          <p:nvPr/>
        </p:nvSpPr>
        <p:spPr>
          <a:xfrm>
            <a:off x="6115415" y="4300256"/>
            <a:ext cx="1359366" cy="13593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이소민</a:t>
            </a:r>
            <a:endParaRPr lang="en-US" altLang="ko-KR" sz="24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358F18-CFBB-C563-B74B-00982A1D191D}"/>
              </a:ext>
            </a:extLst>
          </p:cNvPr>
          <p:cNvSpPr/>
          <p:nvPr/>
        </p:nvSpPr>
        <p:spPr>
          <a:xfrm>
            <a:off x="7509614" y="4283815"/>
            <a:ext cx="3955033" cy="1359367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텍스트 데이터 </a:t>
            </a:r>
            <a:r>
              <a:rPr lang="ko-KR" altLang="en-US" sz="18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통계적 분석</a:t>
            </a:r>
          </a:p>
        </p:txBody>
      </p:sp>
    </p:spTree>
    <p:extLst>
      <p:ext uri="{BB962C8B-B14F-4D97-AF65-F5344CB8AC3E}">
        <p14:creationId xmlns:p14="http://schemas.microsoft.com/office/powerpoint/2010/main" val="59985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사용 라이브러리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E7A8CC-5ADB-06DA-EBA2-2F3A07713C8E}"/>
              </a:ext>
            </a:extLst>
          </p:cNvPr>
          <p:cNvSpPr/>
          <p:nvPr/>
        </p:nvSpPr>
        <p:spPr>
          <a:xfrm>
            <a:off x="5241975" y="-806328"/>
            <a:ext cx="568364" cy="5683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14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D5E604E4-A78F-2B2B-BFF6-AF4372145F78}"/>
              </a:ext>
            </a:extLst>
          </p:cNvPr>
          <p:cNvSpPr/>
          <p:nvPr/>
        </p:nvSpPr>
        <p:spPr>
          <a:xfrm>
            <a:off x="1195565" y="1825083"/>
            <a:ext cx="2601520" cy="2601520"/>
          </a:xfrm>
          <a:prstGeom prst="round2Diag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6052F20-AD3B-836C-B569-214AC951A7DA}"/>
              </a:ext>
            </a:extLst>
          </p:cNvPr>
          <p:cNvSpPr/>
          <p:nvPr/>
        </p:nvSpPr>
        <p:spPr>
          <a:xfrm rot="5400000">
            <a:off x="1180066" y="1809585"/>
            <a:ext cx="801520" cy="801520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E3015EA8-D974-B6B0-369A-1533C5556B57}"/>
              </a:ext>
            </a:extLst>
          </p:cNvPr>
          <p:cNvSpPr/>
          <p:nvPr/>
        </p:nvSpPr>
        <p:spPr>
          <a:xfrm>
            <a:off x="4805226" y="1825083"/>
            <a:ext cx="2601520" cy="2601520"/>
          </a:xfrm>
          <a:prstGeom prst="round2Diag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3C8B4E6-8AD9-4F6C-08BD-223D4D63A473}"/>
              </a:ext>
            </a:extLst>
          </p:cNvPr>
          <p:cNvSpPr/>
          <p:nvPr/>
        </p:nvSpPr>
        <p:spPr>
          <a:xfrm rot="5400000">
            <a:off x="4789727" y="1809585"/>
            <a:ext cx="801520" cy="801520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1979F1BE-03A7-C29F-4588-D47D6F5CC27F}"/>
              </a:ext>
            </a:extLst>
          </p:cNvPr>
          <p:cNvSpPr/>
          <p:nvPr/>
        </p:nvSpPr>
        <p:spPr>
          <a:xfrm>
            <a:off x="8414887" y="1825083"/>
            <a:ext cx="2601520" cy="2601520"/>
          </a:xfrm>
          <a:prstGeom prst="round2Diag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DD459089-077B-A136-1294-DE54F73A2EA2}"/>
              </a:ext>
            </a:extLst>
          </p:cNvPr>
          <p:cNvSpPr/>
          <p:nvPr/>
        </p:nvSpPr>
        <p:spPr>
          <a:xfrm rot="5400000">
            <a:off x="8399388" y="1809585"/>
            <a:ext cx="801520" cy="801520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99C4D6-13D7-EBDD-E7B7-6660526DB9A2}"/>
              </a:ext>
            </a:extLst>
          </p:cNvPr>
          <p:cNvSpPr txBox="1"/>
          <p:nvPr/>
        </p:nvSpPr>
        <p:spPr>
          <a:xfrm>
            <a:off x="1825517" y="4673442"/>
            <a:ext cx="134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endParaRPr lang="ko-KR" altLang="en-US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C64B6A-E9AD-8DF7-781C-59ADBB8D9AE4}"/>
              </a:ext>
            </a:extLst>
          </p:cNvPr>
          <p:cNvSpPr txBox="1"/>
          <p:nvPr/>
        </p:nvSpPr>
        <p:spPr>
          <a:xfrm>
            <a:off x="5418563" y="4673442"/>
            <a:ext cx="134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BEBCC-C371-E222-E1DE-7DE8DEFEC0FF}"/>
              </a:ext>
            </a:extLst>
          </p:cNvPr>
          <p:cNvSpPr txBox="1"/>
          <p:nvPr/>
        </p:nvSpPr>
        <p:spPr>
          <a:xfrm>
            <a:off x="9044839" y="4673442"/>
            <a:ext cx="134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시각화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2BFF48D-5832-CB26-3C2E-640972ADA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41360" y="3196498"/>
            <a:ext cx="873406" cy="873406"/>
          </a:xfrm>
          <a:prstGeom prst="rect">
            <a:avLst/>
          </a:prstGeom>
        </p:spPr>
      </p:pic>
      <p:pic>
        <p:nvPicPr>
          <p:cNvPr id="25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F8DB7434-6D1F-88F2-026D-D8446EAE9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2712204" y="3136964"/>
            <a:ext cx="976392" cy="107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beautifulsoup 모듈 - Dev-hwon's blog">
            <a:extLst>
              <a:ext uri="{FF2B5EF4-FFF2-40B4-BE49-F238E27FC236}">
                <a16:creationId xmlns:a16="http://schemas.microsoft.com/office/drawing/2014/main" id="{EFAD0942-707E-9E79-F747-A99A10231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1838260" y="2200425"/>
            <a:ext cx="1294795" cy="72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777123E-34E2-7669-FE8F-8414E8686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089454" y="3196498"/>
            <a:ext cx="873406" cy="8734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A0092C-D208-FEAF-42BF-F2E5210BE99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466" t="10828" r="20194" b="9396"/>
          <a:stretch/>
        </p:blipFill>
        <p:spPr>
          <a:xfrm>
            <a:off x="6215162" y="3196498"/>
            <a:ext cx="1090033" cy="993691"/>
          </a:xfrm>
          <a:prstGeom prst="rect">
            <a:avLst/>
          </a:prstGeom>
        </p:spPr>
      </p:pic>
      <p:pic>
        <p:nvPicPr>
          <p:cNvPr id="1028" name="Picture 4" descr="pandas - Python Data Analysis Library">
            <a:extLst>
              <a:ext uri="{FF2B5EF4-FFF2-40B4-BE49-F238E27FC236}">
                <a16:creationId xmlns:a16="http://schemas.microsoft.com/office/drawing/2014/main" id="{CBC9E974-E143-DBC1-F8F8-7BB797F21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1" t="5429" r="8776" b="4566"/>
          <a:stretch/>
        </p:blipFill>
        <p:spPr bwMode="auto">
          <a:xfrm>
            <a:off x="5620488" y="2175797"/>
            <a:ext cx="981458" cy="77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701814-4862-E4CA-EC47-F725B2E1832F}"/>
              </a:ext>
            </a:extLst>
          </p:cNvPr>
          <p:cNvSpPr txBox="1"/>
          <p:nvPr/>
        </p:nvSpPr>
        <p:spPr>
          <a:xfrm>
            <a:off x="1304054" y="5044305"/>
            <a:ext cx="238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설명설명설명설명설명설명</a:t>
            </a:r>
            <a:endParaRPr lang="ko-KR" altLang="en-US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설명설명설명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48DEEF-5D69-F223-A824-37F5BE7BFCA2}"/>
              </a:ext>
            </a:extLst>
          </p:cNvPr>
          <p:cNvSpPr txBox="1"/>
          <p:nvPr/>
        </p:nvSpPr>
        <p:spPr>
          <a:xfrm>
            <a:off x="4873547" y="5044305"/>
            <a:ext cx="2431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설명설명설명설명설명설명</a:t>
            </a:r>
            <a:endParaRPr lang="ko-KR" altLang="en-US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설명설명설명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F18F9B-06ED-870F-4C44-5D8659E7DB7E}"/>
              </a:ext>
            </a:extLst>
          </p:cNvPr>
          <p:cNvSpPr txBox="1"/>
          <p:nvPr/>
        </p:nvSpPr>
        <p:spPr>
          <a:xfrm>
            <a:off x="8503404" y="5044305"/>
            <a:ext cx="24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위에 </a:t>
            </a:r>
            <a:r>
              <a:rPr lang="ko-KR" altLang="en-US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추가해야함</a:t>
            </a:r>
            <a:r>
              <a:rPr lang="ko-KR" altLang="en-US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seaborn</a:t>
            </a:r>
            <a:r>
              <a:rPr lang="ko-KR" altLang="en-US" b="1" dirty="0" err="1">
                <a:solidFill>
                  <a:srgbClr val="20202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같은거</a:t>
            </a:r>
            <a:endParaRPr lang="ko-KR" altLang="en-US" b="1" dirty="0">
              <a:solidFill>
                <a:srgbClr val="20202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30" name="Picture 6" descr="시각화] Matplotlib pyplot을 활용한 데이터 시각화 1 - yg's blog">
            <a:extLst>
              <a:ext uri="{FF2B5EF4-FFF2-40B4-BE49-F238E27FC236}">
                <a16:creationId xmlns:a16="http://schemas.microsoft.com/office/drawing/2014/main" id="{569ABDF7-7661-0E4E-BFE3-00BD6B81B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40001" r="8907" b="38900"/>
          <a:stretch/>
        </p:blipFill>
        <p:spPr bwMode="auto">
          <a:xfrm>
            <a:off x="8758032" y="2448446"/>
            <a:ext cx="1915230" cy="40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73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왜 인스타그램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3DC0DA1-4DEE-04CC-838F-A71685C2D7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r="1643"/>
          <a:stretch/>
        </p:blipFill>
        <p:spPr>
          <a:xfrm>
            <a:off x="423839" y="1515211"/>
            <a:ext cx="5685183" cy="433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333FDD-3709-3C21-2A54-49BE01B03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937" y="1938786"/>
            <a:ext cx="5308717" cy="1485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06677-6EE5-AF80-2E2F-F1664AD66881}"/>
              </a:ext>
            </a:extLst>
          </p:cNvPr>
          <p:cNvSpPr txBox="1"/>
          <p:nvPr/>
        </p:nvSpPr>
        <p:spPr>
          <a:xfrm>
            <a:off x="9994594" y="3414331"/>
            <a:ext cx="1818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한경미디어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_22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8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</a:t>
            </a:r>
            <a:endParaRPr lang="en-US" altLang="ko-KR"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667451E-82B0-E51C-D117-355CB2234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36" y="4002464"/>
            <a:ext cx="5308718" cy="1133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7EA213-9607-FF22-1E8D-1A304CA4B5F0}"/>
              </a:ext>
            </a:extLst>
          </p:cNvPr>
          <p:cNvSpPr txBox="1"/>
          <p:nvPr/>
        </p:nvSpPr>
        <p:spPr>
          <a:xfrm>
            <a:off x="9994594" y="5345219"/>
            <a:ext cx="1818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세계일보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_23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</a:t>
            </a:r>
            <a:endParaRPr lang="en-US" altLang="ko-KR"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58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왜 인스타그램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C9C7658-CF4E-F880-EEBE-B9851A42B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790" r="-247" b="4647"/>
          <a:stretch/>
        </p:blipFill>
        <p:spPr>
          <a:xfrm>
            <a:off x="587829" y="1344762"/>
            <a:ext cx="5388428" cy="4799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E466F3-782D-3216-FE98-20E838F898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" b="4650"/>
          <a:stretch/>
        </p:blipFill>
        <p:spPr>
          <a:xfrm>
            <a:off x="6334539" y="1272208"/>
            <a:ext cx="5130107" cy="48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30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Micro-Influencer</a:t>
            </a:r>
            <a:endParaRPr lang="ko-KR" altLang="en-US" sz="2800" b="1" dirty="0">
              <a:solidFill>
                <a:srgbClr val="FF14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3C6466-83D2-7DD8-D1EB-9F076549A16C}"/>
              </a:ext>
            </a:extLst>
          </p:cNvPr>
          <p:cNvSpPr txBox="1"/>
          <p:nvPr/>
        </p:nvSpPr>
        <p:spPr>
          <a:xfrm>
            <a:off x="1229816" y="1911181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Influencer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영향력을 행사하는 사람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감화시키는 사람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1074820" y="2497868"/>
            <a:ext cx="100423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Micro-Influencer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란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algn="ctr"/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소셜 미디어에서 특정 분야의 콘텐츠를 많이 만들고 다른 사람들에게 </a:t>
            </a:r>
            <a:r>
              <a:rPr lang="ko-KR" altLang="en-US" b="0" i="0" dirty="0">
                <a:solidFill>
                  <a:srgbClr val="FF1493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영향력을 발휘하는 사람</a:t>
            </a:r>
            <a:endParaRPr lang="en-US" altLang="ko-KR" b="0" i="0" dirty="0">
              <a:solidFill>
                <a:srgbClr val="FF1493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내에서 약 </a:t>
            </a:r>
            <a:r>
              <a:rPr lang="en-US" altLang="ko-KR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500~10</a:t>
            </a:r>
            <a:r>
              <a:rPr lang="ko-KR" altLang="en-US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만명 이내의 </a:t>
            </a:r>
            <a:r>
              <a:rPr lang="ko-KR" altLang="en-US" dirty="0" err="1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팔로워를</a:t>
            </a:r>
            <a:r>
              <a:rPr lang="ko-KR" altLang="en-US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보유한 사람들을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의미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인플루언서와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팔로워의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상호작용성 정도에 따라 광고효과의 차이를 보임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-&gt; 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비교적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팔로워들과의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즉각적인 소통과 긴밀한 관계를 유지할 수 있는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“Micro-Influencer”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통한 광고효과가 검증되고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“#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＂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라는 태그에 대해서 </a:t>
            </a:r>
            <a:r>
              <a:rPr lang="ko-KR" altLang="en-US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스폰서십 공시의 부정적인 효과가 그 상호작용성에 의해 상쇄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될 수 있다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algn="ctr"/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상호작용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제품소개 </a:t>
            </a:r>
            <a:r>
              <a:rPr lang="en-US" altLang="ko-KR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</a:t>
            </a:r>
            <a:endParaRPr lang="en-US" altLang="ko-KR" b="1" i="0" dirty="0">
              <a:solidFill>
                <a:srgbClr val="FF1493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EF34B5-FFC1-210D-498B-2D40AA2E5388}"/>
              </a:ext>
            </a:extLst>
          </p:cNvPr>
          <p:cNvSpPr txBox="1"/>
          <p:nvPr/>
        </p:nvSpPr>
        <p:spPr>
          <a:xfrm>
            <a:off x="5796366" y="6286767"/>
            <a:ext cx="6192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</a:t>
            </a:r>
            <a:r>
              <a:rPr lang="en-US" altLang="ko-KR" sz="1000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https://www.kci.go.kr/kciportal/ci/sereArticleSearch/ciSereArtiView.kci?sereArticleSearchBean.artiId=ART002654888</a:t>
            </a:r>
            <a:endParaRPr lang="ko-KR" altLang="en-US"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8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분석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AEE7A8CC-5ADB-06DA-EBA2-2F3A07713C8E}"/>
              </a:ext>
            </a:extLst>
          </p:cNvPr>
          <p:cNvSpPr/>
          <p:nvPr/>
        </p:nvSpPr>
        <p:spPr>
          <a:xfrm>
            <a:off x="5241975" y="-806328"/>
            <a:ext cx="568364" cy="56836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14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60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pic>
        <p:nvPicPr>
          <p:cNvPr id="3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681C9682-E409-DA22-673E-766A1586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1358739" y="4236175"/>
            <a:ext cx="796838" cy="11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autifulsoup 모듈 - Dev-hwon's blog">
            <a:extLst>
              <a:ext uri="{FF2B5EF4-FFF2-40B4-BE49-F238E27FC236}">
                <a16:creationId xmlns:a16="http://schemas.microsoft.com/office/drawing/2014/main" id="{05BE2C84-01CB-06D4-87F8-C47BF65F5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904476" y="2140080"/>
            <a:ext cx="1641878" cy="72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데이터 수집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이미지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556D6-5BCF-1442-A796-DCF300697735}"/>
              </a:ext>
            </a:extLst>
          </p:cNvPr>
          <p:cNvSpPr txBox="1"/>
          <p:nvPr/>
        </p:nvSpPr>
        <p:spPr>
          <a:xfrm>
            <a:off x="600490" y="1489992"/>
            <a:ext cx="2195720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사용모듈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AC8A2-179D-5733-3D2B-8F3F01576431}"/>
              </a:ext>
            </a:extLst>
          </p:cNvPr>
          <p:cNvSpPr txBox="1"/>
          <p:nvPr/>
        </p:nvSpPr>
        <p:spPr>
          <a:xfrm>
            <a:off x="3423794" y="1489992"/>
            <a:ext cx="4649541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DDA29-A1BE-4818-F5A0-31C601E80BE4}"/>
              </a:ext>
            </a:extLst>
          </p:cNvPr>
          <p:cNvSpPr txBox="1"/>
          <p:nvPr/>
        </p:nvSpPr>
        <p:spPr>
          <a:xfrm>
            <a:off x="8700919" y="1489992"/>
            <a:ext cx="3111744" cy="369332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/>
              <a:t>최종폴더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20E48-66AD-40CA-2E4A-34EAC01EF08E}"/>
              </a:ext>
            </a:extLst>
          </p:cNvPr>
          <p:cNvSpPr txBox="1"/>
          <p:nvPr/>
        </p:nvSpPr>
        <p:spPr>
          <a:xfrm>
            <a:off x="3929593" y="2730382"/>
            <a:ext cx="1769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4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D3BDF2-873D-BAB3-AE79-4588674378D6}"/>
              </a:ext>
            </a:extLst>
          </p:cNvPr>
          <p:cNvGrpSpPr/>
          <p:nvPr/>
        </p:nvGrpSpPr>
        <p:grpSpPr>
          <a:xfrm>
            <a:off x="9094483" y="2958889"/>
            <a:ext cx="2509634" cy="582630"/>
            <a:chOff x="9090066" y="2391807"/>
            <a:chExt cx="2490211" cy="589932"/>
          </a:xfrm>
        </p:grpSpPr>
        <p:pic>
          <p:nvPicPr>
            <p:cNvPr id="26" name="그래픽 25" descr="열린 폴더 단색으로 채워진">
              <a:extLst>
                <a:ext uri="{FF2B5EF4-FFF2-40B4-BE49-F238E27FC236}">
                  <a16:creationId xmlns:a16="http://schemas.microsoft.com/office/drawing/2014/main" id="{BCCB0891-C5E0-3278-BE9B-A989EA36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93635E-79B6-B810-2909-60DFB3CFD114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Tteokbokki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3695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BB79D8-4364-AE39-65DA-E1260AEABAE6}"/>
              </a:ext>
            </a:extLst>
          </p:cNvPr>
          <p:cNvGrpSpPr/>
          <p:nvPr/>
        </p:nvGrpSpPr>
        <p:grpSpPr>
          <a:xfrm>
            <a:off x="9094481" y="3492226"/>
            <a:ext cx="2166522" cy="582630"/>
            <a:chOff x="9090066" y="2391807"/>
            <a:chExt cx="2149755" cy="589932"/>
          </a:xfrm>
        </p:grpSpPr>
        <p:pic>
          <p:nvPicPr>
            <p:cNvPr id="29" name="그래픽 28" descr="열린 폴더 단색으로 채워진">
              <a:extLst>
                <a:ext uri="{FF2B5EF4-FFF2-40B4-BE49-F238E27FC236}">
                  <a16:creationId xmlns:a16="http://schemas.microsoft.com/office/drawing/2014/main" id="{8469E870-E208-86EF-3736-A8930030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F97DC4-A619-C65E-D6B0-CA575AEA0387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Pasta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3562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2F4274-7CB9-D4E1-41CA-FA18AD2AB84B}"/>
              </a:ext>
            </a:extLst>
          </p:cNvPr>
          <p:cNvGrpSpPr/>
          <p:nvPr/>
        </p:nvGrpSpPr>
        <p:grpSpPr>
          <a:xfrm>
            <a:off x="9094481" y="4025563"/>
            <a:ext cx="2166522" cy="582630"/>
            <a:chOff x="9090066" y="2391807"/>
            <a:chExt cx="2149755" cy="589932"/>
          </a:xfrm>
        </p:grpSpPr>
        <p:pic>
          <p:nvPicPr>
            <p:cNvPr id="32" name="그래픽 31" descr="열린 폴더 단색으로 채워진">
              <a:extLst>
                <a:ext uri="{FF2B5EF4-FFF2-40B4-BE49-F238E27FC236}">
                  <a16:creationId xmlns:a16="http://schemas.microsoft.com/office/drawing/2014/main" id="{2B1E6475-3BDE-4BD1-2EA0-19C0C228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D7E2-C527-128E-F089-4877EF2B2C46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Sushi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3650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596953-3A32-8D34-2A88-5B0C934A2231}"/>
              </a:ext>
            </a:extLst>
          </p:cNvPr>
          <p:cNvGrpSpPr/>
          <p:nvPr/>
        </p:nvGrpSpPr>
        <p:grpSpPr>
          <a:xfrm>
            <a:off x="9094481" y="2425552"/>
            <a:ext cx="2166522" cy="582630"/>
            <a:chOff x="9090066" y="2391807"/>
            <a:chExt cx="2149755" cy="589932"/>
          </a:xfrm>
        </p:grpSpPr>
        <p:pic>
          <p:nvPicPr>
            <p:cNvPr id="41" name="그래픽 40" descr="열린 폴더 단색으로 채워진">
              <a:extLst>
                <a:ext uri="{FF2B5EF4-FFF2-40B4-BE49-F238E27FC236}">
                  <a16:creationId xmlns:a16="http://schemas.microsoft.com/office/drawing/2014/main" id="{4E5A8C6A-F5C6-72A6-96DC-E78C12C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F17FDC-5AC8-6350-177E-BCA603A3F7CA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Pizza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4813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B04CC1-0145-27C1-628C-E6D208E5B0D3}"/>
              </a:ext>
            </a:extLst>
          </p:cNvPr>
          <p:cNvGrpSpPr/>
          <p:nvPr/>
        </p:nvGrpSpPr>
        <p:grpSpPr>
          <a:xfrm>
            <a:off x="9094481" y="4558900"/>
            <a:ext cx="2166522" cy="582630"/>
            <a:chOff x="9090066" y="2391807"/>
            <a:chExt cx="2149755" cy="589932"/>
          </a:xfrm>
        </p:grpSpPr>
        <p:pic>
          <p:nvPicPr>
            <p:cNvPr id="44" name="그래픽 43" descr="열린 폴더 단색으로 채워진">
              <a:extLst>
                <a:ext uri="{FF2B5EF4-FFF2-40B4-BE49-F238E27FC236}">
                  <a16:creationId xmlns:a16="http://schemas.microsoft.com/office/drawing/2014/main" id="{1D2308DF-F1D4-1B5D-AA75-8BE8A433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9F309-1E64-4FFC-3476-120C5F85AC43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Burger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4024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69AACC-5379-7994-1138-6C327273D90B}"/>
              </a:ext>
            </a:extLst>
          </p:cNvPr>
          <p:cNvGrpSpPr/>
          <p:nvPr/>
        </p:nvGrpSpPr>
        <p:grpSpPr>
          <a:xfrm>
            <a:off x="9094483" y="5092235"/>
            <a:ext cx="2509634" cy="582630"/>
            <a:chOff x="9090066" y="2391807"/>
            <a:chExt cx="2490211" cy="589932"/>
          </a:xfrm>
        </p:grpSpPr>
        <p:pic>
          <p:nvPicPr>
            <p:cNvPr id="47" name="그래픽 46" descr="열린 폴더 단색으로 채워진">
              <a:extLst>
                <a:ext uri="{FF2B5EF4-FFF2-40B4-BE49-F238E27FC236}">
                  <a16:creationId xmlns:a16="http://schemas.microsoft.com/office/drawing/2014/main" id="{ABF18F23-C4D3-C988-44C6-F3160667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B4E916-44AF-06C7-05F5-5FB4EA87083D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Porkcutlet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4756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8CA8A63A-BC04-BF74-2A9F-20D71AA852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87" y="2695321"/>
            <a:ext cx="873406" cy="77709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F33036E-1521-C98F-CCD5-D214CE0E44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20" y="3758807"/>
            <a:ext cx="1240908" cy="95963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842B65FB-864D-4020-63D2-A81F292344D4}"/>
              </a:ext>
            </a:extLst>
          </p:cNvPr>
          <p:cNvGrpSpPr/>
          <p:nvPr/>
        </p:nvGrpSpPr>
        <p:grpSpPr>
          <a:xfrm>
            <a:off x="9094482" y="1892215"/>
            <a:ext cx="2218708" cy="582630"/>
            <a:chOff x="9090066" y="2391807"/>
            <a:chExt cx="2201537" cy="589932"/>
          </a:xfrm>
        </p:grpSpPr>
        <p:pic>
          <p:nvPicPr>
            <p:cNvPr id="60" name="그래픽 59" descr="열린 폴더 단색으로 채워진">
              <a:extLst>
                <a:ext uri="{FF2B5EF4-FFF2-40B4-BE49-F238E27FC236}">
                  <a16:creationId xmlns:a16="http://schemas.microsoft.com/office/drawing/2014/main" id="{DC830BD2-4FDA-4D25-92AF-78610FAF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9A1DA3-1269-77AE-35FA-5701ABC1FBE0}"/>
                </a:ext>
              </a:extLst>
            </p:cNvPr>
            <p:cNvSpPr txBox="1"/>
            <p:nvPr/>
          </p:nvSpPr>
          <p:spPr>
            <a:xfrm>
              <a:off x="9731780" y="2490215"/>
              <a:ext cx="1559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Chicken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3580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CCA92B-732F-C9FA-7F30-4ECB6A5A4908}"/>
              </a:ext>
            </a:extLst>
          </p:cNvPr>
          <p:cNvGrpSpPr/>
          <p:nvPr/>
        </p:nvGrpSpPr>
        <p:grpSpPr>
          <a:xfrm>
            <a:off x="2889891" y="3616876"/>
            <a:ext cx="544529" cy="503510"/>
            <a:chOff x="2788672" y="3616876"/>
            <a:chExt cx="544529" cy="503510"/>
          </a:xfrm>
        </p:grpSpPr>
        <p:sp>
          <p:nvSpPr>
            <p:cNvPr id="1025" name="이등변 삼각형 1024">
              <a:extLst>
                <a:ext uri="{FF2B5EF4-FFF2-40B4-BE49-F238E27FC236}">
                  <a16:creationId xmlns:a16="http://schemas.microsoft.com/office/drawing/2014/main" id="{B996A28B-2E53-4BC5-524F-3554E20998A1}"/>
                </a:ext>
              </a:extLst>
            </p:cNvPr>
            <p:cNvSpPr/>
            <p:nvPr/>
          </p:nvSpPr>
          <p:spPr>
            <a:xfrm rot="5400000">
              <a:off x="2948645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이등변 삼각형 1026">
              <a:extLst>
                <a:ext uri="{FF2B5EF4-FFF2-40B4-BE49-F238E27FC236}">
                  <a16:creationId xmlns:a16="http://schemas.microsoft.com/office/drawing/2014/main" id="{9A2883AE-7606-921E-4BB4-48628203EF12}"/>
                </a:ext>
              </a:extLst>
            </p:cNvPr>
            <p:cNvSpPr/>
            <p:nvPr/>
          </p:nvSpPr>
          <p:spPr>
            <a:xfrm rot="5400000">
              <a:off x="2809182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이등변 삼각형 1028">
              <a:extLst>
                <a:ext uri="{FF2B5EF4-FFF2-40B4-BE49-F238E27FC236}">
                  <a16:creationId xmlns:a16="http://schemas.microsoft.com/office/drawing/2014/main" id="{AECE4914-A5DC-106F-9038-17328C4643D3}"/>
                </a:ext>
              </a:extLst>
            </p:cNvPr>
            <p:cNvSpPr/>
            <p:nvPr/>
          </p:nvSpPr>
          <p:spPr>
            <a:xfrm rot="5400000">
              <a:off x="2669718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B37D76-0813-C0CB-5F6A-915A45680445}"/>
              </a:ext>
            </a:extLst>
          </p:cNvPr>
          <p:cNvGrpSpPr/>
          <p:nvPr/>
        </p:nvGrpSpPr>
        <p:grpSpPr>
          <a:xfrm>
            <a:off x="8148714" y="3616876"/>
            <a:ext cx="544529" cy="503510"/>
            <a:chOff x="8402418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8562391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8422928" y="3735830"/>
              <a:ext cx="503510" cy="265602"/>
            </a:xfrm>
            <a:prstGeom prst="triangle">
              <a:avLst/>
            </a:prstGeom>
            <a:solidFill>
              <a:srgbClr val="FFC0CB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8283464" y="3735830"/>
              <a:ext cx="503510" cy="265602"/>
            </a:xfrm>
            <a:prstGeom prst="triangle">
              <a:avLst/>
            </a:prstGeom>
            <a:solidFill>
              <a:srgbClr val="FF149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46" name="그림 1045">
            <a:extLst>
              <a:ext uri="{FF2B5EF4-FFF2-40B4-BE49-F238E27FC236}">
                <a16:creationId xmlns:a16="http://schemas.microsoft.com/office/drawing/2014/main" id="{AACDF394-B8E6-F94D-80BF-C800B0410F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293869" y="3098297"/>
            <a:ext cx="873406" cy="87340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ED2792-C6CA-4953-CF75-6970865DEE6D}"/>
              </a:ext>
            </a:extLst>
          </p:cNvPr>
          <p:cNvGrpSpPr/>
          <p:nvPr/>
        </p:nvGrpSpPr>
        <p:grpSpPr>
          <a:xfrm>
            <a:off x="8286370" y="5655440"/>
            <a:ext cx="3526294" cy="632764"/>
            <a:chOff x="9250102" y="2441624"/>
            <a:chExt cx="2330175" cy="640695"/>
          </a:xfrm>
        </p:grpSpPr>
        <p:pic>
          <p:nvPicPr>
            <p:cNvPr id="24" name="그래픽 23" descr="열린 폴더 단색으로 채워진">
              <a:extLst>
                <a:ext uri="{FF2B5EF4-FFF2-40B4-BE49-F238E27FC236}">
                  <a16:creationId xmlns:a16="http://schemas.microsoft.com/office/drawing/2014/main" id="{B02973C5-A332-E155-05C5-3039BD1C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50102" y="2441624"/>
              <a:ext cx="504389" cy="5899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DA84C-12A8-98D1-8A2D-33B75125EB14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Train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28,080</a:t>
              </a: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534A4C1-109F-D62F-39DB-314229A6033C}"/>
              </a:ext>
            </a:extLst>
          </p:cNvPr>
          <p:cNvSpPr txBox="1"/>
          <p:nvPr/>
        </p:nvSpPr>
        <p:spPr>
          <a:xfrm>
            <a:off x="4159225" y="4819739"/>
            <a:ext cx="341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Import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algn="ctr"/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CV,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OS,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SHUTIL, </a:t>
            </a:r>
            <a:endParaRPr lang="ko-KR" altLang="en-US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55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1637</Words>
  <Application>Microsoft Office PowerPoint</Application>
  <PresentationFormat>와이드스크린</PresentationFormat>
  <Paragraphs>441</Paragraphs>
  <Slides>29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G마켓 산스 TTF Bold</vt:lpstr>
      <vt:lpstr>G마켓 산스 TTF Light</vt:lpstr>
      <vt:lpstr>Helvetica Neue</vt:lpstr>
      <vt:lpstr>나눔바른펜</vt:lpstr>
      <vt:lpstr>나눔스퀘어_ac</vt:lpstr>
      <vt:lpstr>나눔스퀘어OTF_ac Bold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전대한</dc:creator>
  <cp:lastModifiedBy>전대한</cp:lastModifiedBy>
  <cp:revision>25</cp:revision>
  <dcterms:created xsi:type="dcterms:W3CDTF">2023-01-20T05:52:56Z</dcterms:created>
  <dcterms:modified xsi:type="dcterms:W3CDTF">2023-01-26T09:21:23Z</dcterms:modified>
</cp:coreProperties>
</file>